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196" r:id="rId1"/>
  </p:sldMasterIdLst>
  <p:notesMasterIdLst>
    <p:notesMasterId r:id="rId24"/>
  </p:notesMasterIdLst>
  <p:handoutMasterIdLst>
    <p:handoutMasterId r:id="rId25"/>
  </p:handoutMasterIdLst>
  <p:sldIdLst>
    <p:sldId id="314" r:id="rId2"/>
    <p:sldId id="415" r:id="rId3"/>
    <p:sldId id="438" r:id="rId4"/>
    <p:sldId id="459" r:id="rId5"/>
    <p:sldId id="460" r:id="rId6"/>
    <p:sldId id="420" r:id="rId7"/>
    <p:sldId id="421" r:id="rId8"/>
    <p:sldId id="468" r:id="rId9"/>
    <p:sldId id="422" r:id="rId10"/>
    <p:sldId id="453" r:id="rId11"/>
    <p:sldId id="462" r:id="rId12"/>
    <p:sldId id="454" r:id="rId13"/>
    <p:sldId id="463" r:id="rId14"/>
    <p:sldId id="461" r:id="rId15"/>
    <p:sldId id="394" r:id="rId16"/>
    <p:sldId id="436" r:id="rId17"/>
    <p:sldId id="439" r:id="rId18"/>
    <p:sldId id="402" r:id="rId19"/>
    <p:sldId id="464" r:id="rId20"/>
    <p:sldId id="467" r:id="rId21"/>
    <p:sldId id="465" r:id="rId22"/>
    <p:sldId id="466" r:id="rId23"/>
  </p:sldIdLst>
  <p:sldSz cx="9144000" cy="6858000" type="screen4x3"/>
  <p:notesSz cx="6807200" cy="9939338"/>
  <p:defaultTextStyle>
    <a:defPPr>
      <a:defRPr lang="en-US"/>
    </a:defPPr>
    <a:lvl1pPr algn="ctr" rtl="0" fontAlgn="base">
      <a:spcBef>
        <a:spcPct val="0"/>
      </a:spcBef>
      <a:spcAft>
        <a:spcPct val="0"/>
      </a:spcAft>
      <a:defRPr sz="1200" b="1" kern="1200">
        <a:solidFill>
          <a:srgbClr val="FF0000"/>
        </a:solidFill>
        <a:latin typeface="Arial" charset="0"/>
        <a:ea typeface="ＭＳ Ｐゴシック" pitchFamily="50" charset="-128"/>
        <a:cs typeface="+mn-cs"/>
      </a:defRPr>
    </a:lvl1pPr>
    <a:lvl2pPr marL="457200" algn="ctr" rtl="0" fontAlgn="base">
      <a:spcBef>
        <a:spcPct val="0"/>
      </a:spcBef>
      <a:spcAft>
        <a:spcPct val="0"/>
      </a:spcAft>
      <a:defRPr sz="1200" b="1" kern="1200">
        <a:solidFill>
          <a:srgbClr val="FF0000"/>
        </a:solidFill>
        <a:latin typeface="Arial" charset="0"/>
        <a:ea typeface="ＭＳ Ｐゴシック" pitchFamily="50" charset="-128"/>
        <a:cs typeface="+mn-cs"/>
      </a:defRPr>
    </a:lvl2pPr>
    <a:lvl3pPr marL="914400" algn="ctr" rtl="0" fontAlgn="base">
      <a:spcBef>
        <a:spcPct val="0"/>
      </a:spcBef>
      <a:spcAft>
        <a:spcPct val="0"/>
      </a:spcAft>
      <a:defRPr sz="1200" b="1" kern="1200">
        <a:solidFill>
          <a:srgbClr val="FF0000"/>
        </a:solidFill>
        <a:latin typeface="Arial" charset="0"/>
        <a:ea typeface="ＭＳ Ｐゴシック" pitchFamily="50" charset="-128"/>
        <a:cs typeface="+mn-cs"/>
      </a:defRPr>
    </a:lvl3pPr>
    <a:lvl4pPr marL="1371600" algn="ctr" rtl="0" fontAlgn="base">
      <a:spcBef>
        <a:spcPct val="0"/>
      </a:spcBef>
      <a:spcAft>
        <a:spcPct val="0"/>
      </a:spcAft>
      <a:defRPr sz="1200" b="1" kern="1200">
        <a:solidFill>
          <a:srgbClr val="FF0000"/>
        </a:solidFill>
        <a:latin typeface="Arial" charset="0"/>
        <a:ea typeface="ＭＳ Ｐゴシック" pitchFamily="50" charset="-128"/>
        <a:cs typeface="+mn-cs"/>
      </a:defRPr>
    </a:lvl4pPr>
    <a:lvl5pPr marL="1828800" algn="ctr" rtl="0" fontAlgn="base">
      <a:spcBef>
        <a:spcPct val="0"/>
      </a:spcBef>
      <a:spcAft>
        <a:spcPct val="0"/>
      </a:spcAft>
      <a:defRPr sz="1200" b="1" kern="1200">
        <a:solidFill>
          <a:srgbClr val="FF0000"/>
        </a:solidFill>
        <a:latin typeface="Arial" charset="0"/>
        <a:ea typeface="ＭＳ Ｐゴシック" pitchFamily="50" charset="-128"/>
        <a:cs typeface="+mn-cs"/>
      </a:defRPr>
    </a:lvl5pPr>
    <a:lvl6pPr marL="2286000" algn="l" defTabSz="914400" rtl="0" eaLnBrk="1" latinLnBrk="0" hangingPunct="1">
      <a:defRPr sz="1200" b="1" kern="1200">
        <a:solidFill>
          <a:srgbClr val="FF0000"/>
        </a:solidFill>
        <a:latin typeface="Arial" charset="0"/>
        <a:ea typeface="ＭＳ Ｐゴシック" pitchFamily="50" charset="-128"/>
        <a:cs typeface="+mn-cs"/>
      </a:defRPr>
    </a:lvl6pPr>
    <a:lvl7pPr marL="2743200" algn="l" defTabSz="914400" rtl="0" eaLnBrk="1" latinLnBrk="0" hangingPunct="1">
      <a:defRPr sz="1200" b="1" kern="1200">
        <a:solidFill>
          <a:srgbClr val="FF0000"/>
        </a:solidFill>
        <a:latin typeface="Arial" charset="0"/>
        <a:ea typeface="ＭＳ Ｐゴシック" pitchFamily="50" charset="-128"/>
        <a:cs typeface="+mn-cs"/>
      </a:defRPr>
    </a:lvl7pPr>
    <a:lvl8pPr marL="3200400" algn="l" defTabSz="914400" rtl="0" eaLnBrk="1" latinLnBrk="0" hangingPunct="1">
      <a:defRPr sz="1200" b="1" kern="1200">
        <a:solidFill>
          <a:srgbClr val="FF0000"/>
        </a:solidFill>
        <a:latin typeface="Arial" charset="0"/>
        <a:ea typeface="ＭＳ Ｐゴシック" pitchFamily="50" charset="-128"/>
        <a:cs typeface="+mn-cs"/>
      </a:defRPr>
    </a:lvl8pPr>
    <a:lvl9pPr marL="3657600" algn="l" defTabSz="914400" rtl="0" eaLnBrk="1" latinLnBrk="0" hangingPunct="1">
      <a:defRPr sz="1200" b="1" kern="1200">
        <a:solidFill>
          <a:srgbClr val="FF0000"/>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0000"/>
    <a:srgbClr val="FFF2C9"/>
    <a:srgbClr val="FFCC00"/>
    <a:srgbClr val="FFFBEF"/>
    <a:srgbClr val="EAEAEA"/>
    <a:srgbClr val="F0FEF1"/>
    <a:srgbClr val="CCE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9124" autoAdjust="0"/>
    <p:restoredTop sz="94683" autoAdjust="0"/>
  </p:normalViewPr>
  <p:slideViewPr>
    <p:cSldViewPr snapToGrid="0" snapToObjects="1">
      <p:cViewPr>
        <p:scale>
          <a:sx n="100" d="100"/>
          <a:sy n="100" d="100"/>
        </p:scale>
        <p:origin x="-1152" y="822"/>
      </p:cViewPr>
      <p:guideLst>
        <p:guide orient="horz" pos="2283"/>
        <p:guide pos="29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46"/>
    </p:cViewPr>
  </p:sorterViewPr>
  <p:notesViewPr>
    <p:cSldViewPr snapToGrid="0" snapToObjects="1">
      <p:cViewPr varScale="1">
        <p:scale>
          <a:sx n="54" d="100"/>
          <a:sy n="54" d="100"/>
        </p:scale>
        <p:origin x="-2892" y="-108"/>
      </p:cViewPr>
      <p:guideLst>
        <p:guide orient="horz" pos="3130"/>
        <p:guide pos="214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従業員10人未満!$B$1</c:f>
          <c:strCache>
            <c:ptCount val="1"/>
            <c:pt idx="0">
              <c:v>従業員数10人未満の倒産推移</c:v>
            </c:pt>
          </c:strCache>
        </c:strRef>
      </c:tx>
      <c:layout>
        <c:manualLayout>
          <c:xMode val="edge"/>
          <c:yMode val="edge"/>
          <c:x val="0.40074370370370371"/>
          <c:y val="5.7254513888888886E-2"/>
        </c:manualLayout>
      </c:layout>
      <c:overlay val="0"/>
      <c:spPr>
        <a:noFill/>
        <a:ln w="25400">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title>
    <c:autoTitleDeleted val="0"/>
    <c:plotArea>
      <c:layout>
        <c:manualLayout>
          <c:layoutTarget val="inner"/>
          <c:xMode val="edge"/>
          <c:yMode val="edge"/>
          <c:x val="7.9173838209982791E-2"/>
          <c:y val="0.12578654980637594"/>
          <c:w val="0.85886402753872637"/>
          <c:h val="0.726417325131821"/>
        </c:manualLayout>
      </c:layout>
      <c:lineChart>
        <c:grouping val="standard"/>
        <c:varyColors val="0"/>
        <c:ser>
          <c:idx val="1"/>
          <c:order val="0"/>
          <c:tx>
            <c:strRef>
              <c:f>従業員10人未満!$D$40</c:f>
              <c:strCache>
                <c:ptCount val="1"/>
                <c:pt idx="0">
                  <c:v>建設業</c:v>
                </c:pt>
              </c:strCache>
            </c:strRef>
          </c:tx>
          <c:spPr>
            <a:ln w="31750">
              <a:solidFill>
                <a:schemeClr val="tx2"/>
              </a:solidFill>
              <a:prstDash val="solid"/>
            </a:ln>
          </c:spPr>
          <c:marker>
            <c:symbol val="square"/>
            <c:size val="4"/>
            <c:spPr>
              <a:solidFill>
                <a:schemeClr val="tx2"/>
              </a:solidFill>
              <a:ln>
                <a:solidFill>
                  <a:srgbClr val="FFFFFF"/>
                </a:solidFill>
                <a:prstDash val="solid"/>
              </a:ln>
            </c:spPr>
          </c:marker>
          <c:cat>
            <c:multiLvlStrRef>
              <c:f>従業員10人未満!$B$4:$C$39</c:f>
              <c:multiLvlStrCache>
                <c:ptCount val="36"/>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lvl>
                <c:lvl>
                  <c:pt idx="0">
                    <c:v>2012年</c:v>
                  </c:pt>
                  <c:pt idx="12">
                    <c:v>2013年</c:v>
                  </c:pt>
                  <c:pt idx="24">
                    <c:v>2014年</c:v>
                  </c:pt>
                </c:lvl>
              </c:multiLvlStrCache>
            </c:multiLvlStrRef>
          </c:cat>
          <c:val>
            <c:numRef>
              <c:f>従業員10人未満!$D$4:$D$39</c:f>
              <c:numCache>
                <c:formatCode>#,##0_ </c:formatCode>
                <c:ptCount val="36"/>
                <c:pt idx="0">
                  <c:v>187</c:v>
                </c:pt>
                <c:pt idx="1">
                  <c:v>224</c:v>
                </c:pt>
                <c:pt idx="2">
                  <c:v>250</c:v>
                </c:pt>
                <c:pt idx="3">
                  <c:v>219</c:v>
                </c:pt>
                <c:pt idx="4">
                  <c:v>224</c:v>
                </c:pt>
                <c:pt idx="5">
                  <c:v>195</c:v>
                </c:pt>
                <c:pt idx="6">
                  <c:v>208</c:v>
                </c:pt>
                <c:pt idx="7">
                  <c:v>234</c:v>
                </c:pt>
                <c:pt idx="8">
                  <c:v>203</c:v>
                </c:pt>
                <c:pt idx="9">
                  <c:v>209</c:v>
                </c:pt>
                <c:pt idx="10">
                  <c:v>188</c:v>
                </c:pt>
                <c:pt idx="11">
                  <c:v>179</c:v>
                </c:pt>
                <c:pt idx="12">
                  <c:v>174</c:v>
                </c:pt>
                <c:pt idx="13">
                  <c:v>193</c:v>
                </c:pt>
                <c:pt idx="14">
                  <c:v>198</c:v>
                </c:pt>
                <c:pt idx="15">
                  <c:v>169</c:v>
                </c:pt>
                <c:pt idx="16">
                  <c:v>217</c:v>
                </c:pt>
                <c:pt idx="17">
                  <c:v>162</c:v>
                </c:pt>
                <c:pt idx="18">
                  <c:v>200</c:v>
                </c:pt>
                <c:pt idx="19">
                  <c:v>154</c:v>
                </c:pt>
                <c:pt idx="20">
                  <c:v>151</c:v>
                </c:pt>
                <c:pt idx="21">
                  <c:v>193</c:v>
                </c:pt>
                <c:pt idx="22">
                  <c:v>163</c:v>
                </c:pt>
                <c:pt idx="23">
                  <c:v>127</c:v>
                </c:pt>
                <c:pt idx="24">
                  <c:v>157</c:v>
                </c:pt>
                <c:pt idx="25">
                  <c:v>130</c:v>
                </c:pt>
                <c:pt idx="26">
                  <c:v>151</c:v>
                </c:pt>
                <c:pt idx="27">
                  <c:v>149</c:v>
                </c:pt>
                <c:pt idx="28">
                  <c:v>#N/A</c:v>
                </c:pt>
                <c:pt idx="29">
                  <c:v>#N/A</c:v>
                </c:pt>
                <c:pt idx="30">
                  <c:v>#N/A</c:v>
                </c:pt>
                <c:pt idx="31">
                  <c:v>#N/A</c:v>
                </c:pt>
                <c:pt idx="32">
                  <c:v>#N/A</c:v>
                </c:pt>
                <c:pt idx="33">
                  <c:v>#N/A</c:v>
                </c:pt>
                <c:pt idx="34">
                  <c:v>#N/A</c:v>
                </c:pt>
                <c:pt idx="35">
                  <c:v>#N/A</c:v>
                </c:pt>
              </c:numCache>
            </c:numRef>
          </c:val>
          <c:smooth val="0"/>
        </c:ser>
        <c:ser>
          <c:idx val="0"/>
          <c:order val="1"/>
          <c:tx>
            <c:strRef>
              <c:f>従業員10人未満!$E$40</c:f>
              <c:strCache>
                <c:ptCount val="1"/>
                <c:pt idx="0">
                  <c:v>製造業</c:v>
                </c:pt>
              </c:strCache>
            </c:strRef>
          </c:tx>
          <c:spPr>
            <a:ln w="31750">
              <a:solidFill>
                <a:schemeClr val="accent3"/>
              </a:solidFill>
              <a:prstDash val="solid"/>
            </a:ln>
          </c:spPr>
          <c:marker>
            <c:symbol val="diamond"/>
            <c:size val="4"/>
            <c:spPr>
              <a:solidFill>
                <a:schemeClr val="accent3"/>
              </a:solidFill>
              <a:ln>
                <a:solidFill>
                  <a:srgbClr val="FFFFFF"/>
                </a:solidFill>
                <a:prstDash val="solid"/>
              </a:ln>
            </c:spPr>
          </c:marker>
          <c:cat>
            <c:multiLvlStrRef>
              <c:f>従業員10人未満!$B$4:$C$39</c:f>
              <c:multiLvlStrCache>
                <c:ptCount val="36"/>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lvl>
                <c:lvl>
                  <c:pt idx="0">
                    <c:v>2012年</c:v>
                  </c:pt>
                  <c:pt idx="12">
                    <c:v>2013年</c:v>
                  </c:pt>
                  <c:pt idx="24">
                    <c:v>2014年</c:v>
                  </c:pt>
                </c:lvl>
              </c:multiLvlStrCache>
            </c:multiLvlStrRef>
          </c:cat>
          <c:val>
            <c:numRef>
              <c:f>従業員10人未満!$E$4:$E$39</c:f>
              <c:numCache>
                <c:formatCode>#,##0_ </c:formatCode>
                <c:ptCount val="36"/>
                <c:pt idx="0">
                  <c:v>117</c:v>
                </c:pt>
                <c:pt idx="1">
                  <c:v>93</c:v>
                </c:pt>
                <c:pt idx="2">
                  <c:v>112</c:v>
                </c:pt>
                <c:pt idx="3">
                  <c:v>108</c:v>
                </c:pt>
                <c:pt idx="4">
                  <c:v>116</c:v>
                </c:pt>
                <c:pt idx="5">
                  <c:v>112</c:v>
                </c:pt>
                <c:pt idx="6">
                  <c:v>111</c:v>
                </c:pt>
                <c:pt idx="7">
                  <c:v>109</c:v>
                </c:pt>
                <c:pt idx="8">
                  <c:v>108</c:v>
                </c:pt>
                <c:pt idx="9">
                  <c:v>117</c:v>
                </c:pt>
                <c:pt idx="10">
                  <c:v>99</c:v>
                </c:pt>
                <c:pt idx="11">
                  <c:v>97</c:v>
                </c:pt>
                <c:pt idx="12">
                  <c:v>108</c:v>
                </c:pt>
                <c:pt idx="13">
                  <c:v>92</c:v>
                </c:pt>
                <c:pt idx="14">
                  <c:v>118</c:v>
                </c:pt>
                <c:pt idx="15">
                  <c:v>106</c:v>
                </c:pt>
                <c:pt idx="16">
                  <c:v>112</c:v>
                </c:pt>
                <c:pt idx="17">
                  <c:v>101</c:v>
                </c:pt>
                <c:pt idx="18">
                  <c:v>106</c:v>
                </c:pt>
                <c:pt idx="19">
                  <c:v>84</c:v>
                </c:pt>
                <c:pt idx="20">
                  <c:v>93</c:v>
                </c:pt>
                <c:pt idx="21">
                  <c:v>112</c:v>
                </c:pt>
                <c:pt idx="22">
                  <c:v>99</c:v>
                </c:pt>
                <c:pt idx="23">
                  <c:v>103</c:v>
                </c:pt>
                <c:pt idx="24">
                  <c:v>94</c:v>
                </c:pt>
                <c:pt idx="25">
                  <c:v>93</c:v>
                </c:pt>
                <c:pt idx="26">
                  <c:v>95</c:v>
                </c:pt>
                <c:pt idx="27">
                  <c:v>87</c:v>
                </c:pt>
                <c:pt idx="28">
                  <c:v>#N/A</c:v>
                </c:pt>
                <c:pt idx="29">
                  <c:v>#N/A</c:v>
                </c:pt>
                <c:pt idx="30">
                  <c:v>#N/A</c:v>
                </c:pt>
                <c:pt idx="31">
                  <c:v>#N/A</c:v>
                </c:pt>
                <c:pt idx="32">
                  <c:v>#N/A</c:v>
                </c:pt>
                <c:pt idx="33">
                  <c:v>#N/A</c:v>
                </c:pt>
                <c:pt idx="34">
                  <c:v>#N/A</c:v>
                </c:pt>
                <c:pt idx="35">
                  <c:v>#N/A</c:v>
                </c:pt>
              </c:numCache>
            </c:numRef>
          </c:val>
          <c:smooth val="0"/>
        </c:ser>
        <c:ser>
          <c:idx val="2"/>
          <c:order val="2"/>
          <c:tx>
            <c:strRef>
              <c:f>従業員10人未満!$H$40</c:f>
              <c:strCache>
                <c:ptCount val="1"/>
                <c:pt idx="0">
                  <c:v>サービス業他</c:v>
                </c:pt>
              </c:strCache>
            </c:strRef>
          </c:tx>
          <c:spPr>
            <a:ln w="31750">
              <a:solidFill>
                <a:srgbClr val="C00000"/>
              </a:solidFill>
              <a:prstDash val="solid"/>
            </a:ln>
          </c:spPr>
          <c:marker>
            <c:symbol val="circle"/>
            <c:size val="4"/>
            <c:spPr>
              <a:solidFill>
                <a:srgbClr val="C00000"/>
              </a:solidFill>
              <a:ln>
                <a:solidFill>
                  <a:srgbClr val="FFFFFF"/>
                </a:solidFill>
                <a:prstDash val="solid"/>
              </a:ln>
            </c:spPr>
          </c:marker>
          <c:cat>
            <c:multiLvlStrRef>
              <c:f>従業員10人未満!$B$4:$C$39</c:f>
              <c:multiLvlStrCache>
                <c:ptCount val="36"/>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lvl>
                <c:lvl>
                  <c:pt idx="0">
                    <c:v>2012年</c:v>
                  </c:pt>
                  <c:pt idx="12">
                    <c:v>2013年</c:v>
                  </c:pt>
                  <c:pt idx="24">
                    <c:v>2014年</c:v>
                  </c:pt>
                </c:lvl>
              </c:multiLvlStrCache>
            </c:multiLvlStrRef>
          </c:cat>
          <c:val>
            <c:numRef>
              <c:f>従業員10人未満!$H$4:$H$39</c:f>
              <c:numCache>
                <c:formatCode>#,##0_ </c:formatCode>
                <c:ptCount val="36"/>
                <c:pt idx="0">
                  <c:v>186</c:v>
                </c:pt>
                <c:pt idx="1">
                  <c:v>249</c:v>
                </c:pt>
                <c:pt idx="2">
                  <c:v>260</c:v>
                </c:pt>
                <c:pt idx="3">
                  <c:v>165</c:v>
                </c:pt>
                <c:pt idx="4">
                  <c:v>230</c:v>
                </c:pt>
                <c:pt idx="5">
                  <c:v>169</c:v>
                </c:pt>
                <c:pt idx="6">
                  <c:v>210</c:v>
                </c:pt>
                <c:pt idx="7">
                  <c:v>170</c:v>
                </c:pt>
                <c:pt idx="8">
                  <c:v>154</c:v>
                </c:pt>
                <c:pt idx="9">
                  <c:v>191</c:v>
                </c:pt>
                <c:pt idx="10">
                  <c:v>188</c:v>
                </c:pt>
                <c:pt idx="11">
                  <c:v>156</c:v>
                </c:pt>
                <c:pt idx="12">
                  <c:v>195</c:v>
                </c:pt>
                <c:pt idx="13">
                  <c:v>184</c:v>
                </c:pt>
                <c:pt idx="14">
                  <c:v>176</c:v>
                </c:pt>
                <c:pt idx="15">
                  <c:v>166</c:v>
                </c:pt>
                <c:pt idx="16">
                  <c:v>192</c:v>
                </c:pt>
                <c:pt idx="17">
                  <c:v>166</c:v>
                </c:pt>
                <c:pt idx="18">
                  <c:v>203</c:v>
                </c:pt>
                <c:pt idx="19">
                  <c:v>168</c:v>
                </c:pt>
                <c:pt idx="20">
                  <c:v>158</c:v>
                </c:pt>
                <c:pt idx="21">
                  <c:v>173</c:v>
                </c:pt>
                <c:pt idx="22">
                  <c:v>186</c:v>
                </c:pt>
                <c:pt idx="23">
                  <c:v>146</c:v>
                </c:pt>
                <c:pt idx="24">
                  <c:v>185</c:v>
                </c:pt>
                <c:pt idx="25">
                  <c:v>164</c:v>
                </c:pt>
                <c:pt idx="26">
                  <c:v>184</c:v>
                </c:pt>
                <c:pt idx="27">
                  <c:v>195</c:v>
                </c:pt>
                <c:pt idx="28">
                  <c:v>#N/A</c:v>
                </c:pt>
                <c:pt idx="29">
                  <c:v>#N/A</c:v>
                </c:pt>
                <c:pt idx="30">
                  <c:v>#N/A</c:v>
                </c:pt>
                <c:pt idx="31">
                  <c:v>#N/A</c:v>
                </c:pt>
                <c:pt idx="32">
                  <c:v>#N/A</c:v>
                </c:pt>
                <c:pt idx="33">
                  <c:v>#N/A</c:v>
                </c:pt>
                <c:pt idx="34">
                  <c:v>#N/A</c:v>
                </c:pt>
                <c:pt idx="35">
                  <c:v>#N/A</c:v>
                </c:pt>
              </c:numCache>
            </c:numRef>
          </c:val>
          <c:smooth val="0"/>
        </c:ser>
        <c:dLbls>
          <c:showLegendKey val="0"/>
          <c:showVal val="0"/>
          <c:showCatName val="0"/>
          <c:showSerName val="0"/>
          <c:showPercent val="0"/>
          <c:showBubbleSize val="0"/>
        </c:dLbls>
        <c:marker val="1"/>
        <c:smooth val="0"/>
        <c:axId val="253954688"/>
        <c:axId val="253985152"/>
      </c:lineChart>
      <c:lineChart>
        <c:grouping val="standard"/>
        <c:varyColors val="0"/>
        <c:ser>
          <c:idx val="5"/>
          <c:order val="3"/>
          <c:tx>
            <c:v>dummy</c:v>
          </c:tx>
          <c:spPr>
            <a:ln>
              <a:noFill/>
            </a:ln>
          </c:spPr>
          <c:marker>
            <c:symbol val="none"/>
          </c:marker>
          <c:cat>
            <c:numLit>
              <c:formatCode>General</c:formatCode>
              <c:ptCount val="36"/>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numLit>
          </c:cat>
          <c:val>
            <c:numRef>
              <c:f>従業員10人未満!$D$4:$D$39</c:f>
              <c:numCache>
                <c:formatCode>#,##0_ </c:formatCode>
                <c:ptCount val="36"/>
                <c:pt idx="0">
                  <c:v>187</c:v>
                </c:pt>
                <c:pt idx="1">
                  <c:v>224</c:v>
                </c:pt>
                <c:pt idx="2">
                  <c:v>250</c:v>
                </c:pt>
                <c:pt idx="3">
                  <c:v>219</c:v>
                </c:pt>
                <c:pt idx="4">
                  <c:v>224</c:v>
                </c:pt>
                <c:pt idx="5">
                  <c:v>195</c:v>
                </c:pt>
                <c:pt idx="6">
                  <c:v>208</c:v>
                </c:pt>
                <c:pt idx="7">
                  <c:v>234</c:v>
                </c:pt>
                <c:pt idx="8">
                  <c:v>203</c:v>
                </c:pt>
                <c:pt idx="9">
                  <c:v>209</c:v>
                </c:pt>
                <c:pt idx="10">
                  <c:v>188</c:v>
                </c:pt>
                <c:pt idx="11">
                  <c:v>179</c:v>
                </c:pt>
                <c:pt idx="12">
                  <c:v>174</c:v>
                </c:pt>
                <c:pt idx="13">
                  <c:v>193</c:v>
                </c:pt>
                <c:pt idx="14">
                  <c:v>198</c:v>
                </c:pt>
                <c:pt idx="15">
                  <c:v>169</c:v>
                </c:pt>
                <c:pt idx="16">
                  <c:v>217</c:v>
                </c:pt>
                <c:pt idx="17">
                  <c:v>162</c:v>
                </c:pt>
                <c:pt idx="18">
                  <c:v>200</c:v>
                </c:pt>
                <c:pt idx="19">
                  <c:v>154</c:v>
                </c:pt>
                <c:pt idx="20">
                  <c:v>151</c:v>
                </c:pt>
                <c:pt idx="21">
                  <c:v>193</c:v>
                </c:pt>
                <c:pt idx="22">
                  <c:v>163</c:v>
                </c:pt>
                <c:pt idx="23">
                  <c:v>127</c:v>
                </c:pt>
                <c:pt idx="24">
                  <c:v>157</c:v>
                </c:pt>
                <c:pt idx="25">
                  <c:v>130</c:v>
                </c:pt>
                <c:pt idx="26">
                  <c:v>151</c:v>
                </c:pt>
                <c:pt idx="27">
                  <c:v>149</c:v>
                </c:pt>
                <c:pt idx="28">
                  <c:v>#N/A</c:v>
                </c:pt>
                <c:pt idx="29">
                  <c:v>#N/A</c:v>
                </c:pt>
                <c:pt idx="30">
                  <c:v>#N/A</c:v>
                </c:pt>
                <c:pt idx="31">
                  <c:v>#N/A</c:v>
                </c:pt>
                <c:pt idx="32">
                  <c:v>#N/A</c:v>
                </c:pt>
                <c:pt idx="33">
                  <c:v>#N/A</c:v>
                </c:pt>
                <c:pt idx="34">
                  <c:v>#N/A</c:v>
                </c:pt>
                <c:pt idx="35">
                  <c:v>#N/A</c:v>
                </c:pt>
              </c:numCache>
            </c:numRef>
          </c:val>
          <c:smooth val="0"/>
        </c:ser>
        <c:dLbls>
          <c:showLegendKey val="0"/>
          <c:showVal val="0"/>
          <c:showCatName val="0"/>
          <c:showSerName val="0"/>
          <c:showPercent val="0"/>
          <c:showBubbleSize val="0"/>
        </c:dLbls>
        <c:marker val="1"/>
        <c:smooth val="0"/>
        <c:axId val="253992960"/>
        <c:axId val="253987072"/>
      </c:lineChart>
      <c:catAx>
        <c:axId val="253954688"/>
        <c:scaling>
          <c:orientation val="minMax"/>
        </c:scaling>
        <c:delete val="0"/>
        <c:axPos val="b"/>
        <c:numFmt formatCode="General" sourceLinked="1"/>
        <c:majorTickMark val="out"/>
        <c:minorTickMark val="none"/>
        <c:tickLblPos val="nextTo"/>
        <c:txPr>
          <a:bodyPr rot="0" vert="horz"/>
          <a:lstStyle/>
          <a:p>
            <a:pPr>
              <a:defRPr/>
            </a:pPr>
            <a:endParaRPr lang="ja-JP"/>
          </a:p>
        </c:txPr>
        <c:crossAx val="253985152"/>
        <c:crosses val="autoZero"/>
        <c:auto val="1"/>
        <c:lblAlgn val="ctr"/>
        <c:lblOffset val="0"/>
        <c:tickLblSkip val="12"/>
        <c:tickMarkSkip val="12"/>
        <c:noMultiLvlLbl val="0"/>
      </c:catAx>
      <c:valAx>
        <c:axId val="253985152"/>
        <c:scaling>
          <c:orientation val="minMax"/>
        </c:scaling>
        <c:delete val="0"/>
        <c:axPos val="l"/>
        <c:title>
          <c:tx>
            <c:rich>
              <a:bodyPr rot="0" vert="horz"/>
              <a:lstStyle/>
              <a:p>
                <a:pPr algn="ctr">
                  <a:defRPr sz="800" b="0" i="0" u="none" strike="noStrike" baseline="0">
                    <a:solidFill>
                      <a:srgbClr val="000000"/>
                    </a:solidFill>
                    <a:latin typeface="ＭＳ Ｐゴシック"/>
                    <a:ea typeface="ＭＳ Ｐゴシック"/>
                    <a:cs typeface="ＭＳ Ｐゴシック"/>
                  </a:defRPr>
                </a:pPr>
                <a:r>
                  <a:rPr lang="ja-JP" altLang="en-US"/>
                  <a:t>（社）</a:t>
                </a:r>
              </a:p>
            </c:rich>
          </c:tx>
          <c:layout>
            <c:manualLayout>
              <c:xMode val="edge"/>
              <c:yMode val="edge"/>
              <c:x val="6.3683304647160072E-2"/>
              <c:y val="5.9748611158028569E-2"/>
            </c:manualLayout>
          </c:layout>
          <c:overlay val="0"/>
          <c:spPr>
            <a:noFill/>
            <a:ln w="25400">
              <a:noFill/>
            </a:ln>
          </c:spPr>
        </c:title>
        <c:numFmt formatCode="#,##0_ " sourceLinked="0"/>
        <c:majorTickMark val="in"/>
        <c:minorTickMark val="none"/>
        <c:tickLblPos val="nextTo"/>
        <c:txPr>
          <a:bodyPr rot="0" vert="horz"/>
          <a:lstStyle/>
          <a:p>
            <a:pPr>
              <a:defRPr/>
            </a:pPr>
            <a:endParaRPr lang="ja-JP"/>
          </a:p>
        </c:txPr>
        <c:crossAx val="253954688"/>
        <c:crosses val="autoZero"/>
        <c:crossBetween val="between"/>
      </c:valAx>
      <c:valAx>
        <c:axId val="253987072"/>
        <c:scaling>
          <c:orientation val="minMax"/>
        </c:scaling>
        <c:delete val="1"/>
        <c:axPos val="r"/>
        <c:numFmt formatCode="#,##0_ " sourceLinked="1"/>
        <c:majorTickMark val="out"/>
        <c:minorTickMark val="none"/>
        <c:tickLblPos val="nextTo"/>
        <c:crossAx val="253992960"/>
        <c:crosses val="max"/>
        <c:crossBetween val="between"/>
      </c:valAx>
      <c:catAx>
        <c:axId val="253992960"/>
        <c:scaling>
          <c:orientation val="minMax"/>
        </c:scaling>
        <c:delete val="0"/>
        <c:axPos val="t"/>
        <c:majorGridlines/>
        <c:numFmt formatCode="General" sourceLinked="1"/>
        <c:majorTickMark val="none"/>
        <c:minorTickMark val="none"/>
        <c:tickLblPos val="none"/>
        <c:spPr>
          <a:ln>
            <a:noFill/>
          </a:ln>
        </c:spPr>
        <c:crossAx val="253987072"/>
        <c:crosses val="max"/>
        <c:auto val="1"/>
        <c:lblAlgn val="ctr"/>
        <c:lblOffset val="100"/>
        <c:tickLblSkip val="1"/>
        <c:tickMarkSkip val="12"/>
        <c:noMultiLvlLbl val="0"/>
      </c:catAx>
    </c:plotArea>
    <c:legend>
      <c:legendPos val="r"/>
      <c:legendEntry>
        <c:idx val="3"/>
        <c:delete val="1"/>
      </c:legendEntry>
      <c:layout>
        <c:manualLayout>
          <c:xMode val="edge"/>
          <c:yMode val="edge"/>
          <c:x val="0.71163240740740741"/>
          <c:y val="0.13334097222222221"/>
          <c:w val="0.17125018518518517"/>
          <c:h val="0.16986250000000003"/>
        </c:manualLayout>
      </c:layout>
      <c:overlay val="0"/>
      <c:spPr>
        <a:solidFill>
          <a:schemeClr val="bg1"/>
        </a:solidFill>
        <a:effectLst>
          <a:outerShdw blurRad="50800" dist="38100" dir="2700000" algn="tl" rotWithShape="0">
            <a:prstClr val="black">
              <a:alpha val="40000"/>
            </a:prstClr>
          </a:outerShdw>
        </a:effectLst>
      </c:spPr>
    </c:legend>
    <c:plotVisOnly val="1"/>
    <c:dispBlanksAs val="gap"/>
    <c:showDLblsOverMax val="0"/>
  </c:chart>
  <c:spPr>
    <a:noFill/>
    <a:ln w="12700">
      <a:solidFill>
        <a:srgbClr val="000000"/>
      </a:solidFill>
      <a:prstDash val="solid"/>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113801139882981"/>
          <c:y val="0.13010420019023508"/>
          <c:w val="0.85691426071741017"/>
          <c:h val="0.73076771653543304"/>
        </c:manualLayout>
      </c:layout>
      <c:lineChart>
        <c:grouping val="standard"/>
        <c:varyColors val="0"/>
        <c:ser>
          <c:idx val="2"/>
          <c:order val="0"/>
          <c:tx>
            <c:strRef>
              <c:f>業種別有効求人倍率!$A$5</c:f>
              <c:strCache>
                <c:ptCount val="1"/>
                <c:pt idx="0">
                  <c:v>専門的・技術的職業</c:v>
                </c:pt>
              </c:strCache>
            </c:strRef>
          </c:tx>
          <c:marker>
            <c:symbol val="none"/>
          </c:marker>
          <c:cat>
            <c:strRef>
              <c:f>業種別有効求人倍率!$B$13:$J$13</c:f>
              <c:strCache>
                <c:ptCount val="9"/>
                <c:pt idx="0">
                  <c:v>05</c:v>
                </c:pt>
                <c:pt idx="1">
                  <c:v>06</c:v>
                </c:pt>
                <c:pt idx="2">
                  <c:v>07</c:v>
                </c:pt>
                <c:pt idx="3">
                  <c:v>08</c:v>
                </c:pt>
                <c:pt idx="4">
                  <c:v>09</c:v>
                </c:pt>
                <c:pt idx="5">
                  <c:v>10</c:v>
                </c:pt>
                <c:pt idx="6">
                  <c:v>11</c:v>
                </c:pt>
                <c:pt idx="7">
                  <c:v>12</c:v>
                </c:pt>
                <c:pt idx="8">
                  <c:v>13</c:v>
                </c:pt>
              </c:strCache>
            </c:strRef>
          </c:cat>
          <c:val>
            <c:numRef>
              <c:f>業種別有効求人倍率!$B$5:$J$5</c:f>
              <c:numCache>
                <c:formatCode>0.00</c:formatCode>
                <c:ptCount val="9"/>
                <c:pt idx="0">
                  <c:v>1.4766666666666666</c:v>
                </c:pt>
                <c:pt idx="1">
                  <c:v>1.7708333333333333</c:v>
                </c:pt>
                <c:pt idx="2">
                  <c:v>1.7850000000000001</c:v>
                </c:pt>
                <c:pt idx="3">
                  <c:v>1.5491666666666666</c:v>
                </c:pt>
                <c:pt idx="4">
                  <c:v>0.9425</c:v>
                </c:pt>
                <c:pt idx="5">
                  <c:v>1.0916666666666668</c:v>
                </c:pt>
                <c:pt idx="6">
                  <c:v>1.3533333333333333</c:v>
                </c:pt>
                <c:pt idx="7" formatCode="#,##0.00_);[Red]\(#,##0.00\)">
                  <c:v>1.39</c:v>
                </c:pt>
                <c:pt idx="8" formatCode="#,##0.00_);[Red]\(#,##0.00\)">
                  <c:v>1.52</c:v>
                </c:pt>
              </c:numCache>
            </c:numRef>
          </c:val>
          <c:smooth val="0"/>
        </c:ser>
        <c:ser>
          <c:idx val="3"/>
          <c:order val="1"/>
          <c:tx>
            <c:strRef>
              <c:f>業種別有効求人倍率!$A$6</c:f>
              <c:strCache>
                <c:ptCount val="1"/>
                <c:pt idx="0">
                  <c:v>建築・土木・測量技術者</c:v>
                </c:pt>
              </c:strCache>
            </c:strRef>
          </c:tx>
          <c:marker>
            <c:symbol val="none"/>
          </c:marker>
          <c:cat>
            <c:strRef>
              <c:f>業種別有効求人倍率!$B$13:$J$13</c:f>
              <c:strCache>
                <c:ptCount val="9"/>
                <c:pt idx="0">
                  <c:v>05</c:v>
                </c:pt>
                <c:pt idx="1">
                  <c:v>06</c:v>
                </c:pt>
                <c:pt idx="2">
                  <c:v>07</c:v>
                </c:pt>
                <c:pt idx="3">
                  <c:v>08</c:v>
                </c:pt>
                <c:pt idx="4">
                  <c:v>09</c:v>
                </c:pt>
                <c:pt idx="5">
                  <c:v>10</c:v>
                </c:pt>
                <c:pt idx="6">
                  <c:v>11</c:v>
                </c:pt>
                <c:pt idx="7">
                  <c:v>12</c:v>
                </c:pt>
                <c:pt idx="8">
                  <c:v>13</c:v>
                </c:pt>
              </c:strCache>
            </c:strRef>
          </c:cat>
          <c:val>
            <c:numRef>
              <c:f>業種別有効求人倍率!$B$6:$J$6</c:f>
              <c:numCache>
                <c:formatCode>0.00</c:formatCode>
                <c:ptCount val="9"/>
                <c:pt idx="0">
                  <c:v>2.0183333333333331</c:v>
                </c:pt>
                <c:pt idx="1">
                  <c:v>1.9100000000000001</c:v>
                </c:pt>
                <c:pt idx="2">
                  <c:v>1.6891666666666663</c:v>
                </c:pt>
                <c:pt idx="3">
                  <c:v>1.2233333333333332</c:v>
                </c:pt>
                <c:pt idx="4">
                  <c:v>0.78333333333333321</c:v>
                </c:pt>
                <c:pt idx="5">
                  <c:v>0.94</c:v>
                </c:pt>
                <c:pt idx="6">
                  <c:v>1.5641666666666667</c:v>
                </c:pt>
                <c:pt idx="7" formatCode="#,##0.00_);[Red]\(#,##0.00\)">
                  <c:v>2.3199999999999998</c:v>
                </c:pt>
                <c:pt idx="8" formatCode="#,##0.00_);[Red]\(#,##0.00\)">
                  <c:v>3.4</c:v>
                </c:pt>
              </c:numCache>
            </c:numRef>
          </c:val>
          <c:smooth val="0"/>
        </c:ser>
        <c:ser>
          <c:idx val="4"/>
          <c:order val="2"/>
          <c:tx>
            <c:strRef>
              <c:f>業種別有効求人倍率!$A$7</c:f>
              <c:strCache>
                <c:ptCount val="1"/>
                <c:pt idx="0">
                  <c:v>事務的職業</c:v>
                </c:pt>
              </c:strCache>
            </c:strRef>
          </c:tx>
          <c:marker>
            <c:symbol val="none"/>
          </c:marker>
          <c:cat>
            <c:strRef>
              <c:f>業種別有効求人倍率!$B$13:$J$13</c:f>
              <c:strCache>
                <c:ptCount val="9"/>
                <c:pt idx="0">
                  <c:v>05</c:v>
                </c:pt>
                <c:pt idx="1">
                  <c:v>06</c:v>
                </c:pt>
                <c:pt idx="2">
                  <c:v>07</c:v>
                </c:pt>
                <c:pt idx="3">
                  <c:v>08</c:v>
                </c:pt>
                <c:pt idx="4">
                  <c:v>09</c:v>
                </c:pt>
                <c:pt idx="5">
                  <c:v>10</c:v>
                </c:pt>
                <c:pt idx="6">
                  <c:v>11</c:v>
                </c:pt>
                <c:pt idx="7">
                  <c:v>12</c:v>
                </c:pt>
                <c:pt idx="8">
                  <c:v>13</c:v>
                </c:pt>
              </c:strCache>
            </c:strRef>
          </c:cat>
          <c:val>
            <c:numRef>
              <c:f>業種別有効求人倍率!$B$7:$J$7</c:f>
              <c:numCache>
                <c:formatCode>0.00</c:formatCode>
                <c:ptCount val="9"/>
                <c:pt idx="0">
                  <c:v>0.36499999999999999</c:v>
                </c:pt>
                <c:pt idx="1">
                  <c:v>0.38916666666666666</c:v>
                </c:pt>
                <c:pt idx="2">
                  <c:v>0.34833333333333333</c:v>
                </c:pt>
                <c:pt idx="3">
                  <c:v>0.25750000000000001</c:v>
                </c:pt>
                <c:pt idx="4">
                  <c:v>0.1608333333333333</c:v>
                </c:pt>
                <c:pt idx="5">
                  <c:v>0.1958333333333333</c:v>
                </c:pt>
                <c:pt idx="6">
                  <c:v>0.23333333333333336</c:v>
                </c:pt>
                <c:pt idx="7" formatCode="#,##0.00_);[Red]\(#,##0.00\)">
                  <c:v>0.24</c:v>
                </c:pt>
                <c:pt idx="8" formatCode="#,##0.00_);[Red]\(#,##0.00\)">
                  <c:v>0.28000000000000003</c:v>
                </c:pt>
              </c:numCache>
            </c:numRef>
          </c:val>
          <c:smooth val="0"/>
        </c:ser>
        <c:ser>
          <c:idx val="5"/>
          <c:order val="3"/>
          <c:tx>
            <c:strRef>
              <c:f>業種別有効求人倍率!$A$8</c:f>
              <c:strCache>
                <c:ptCount val="1"/>
                <c:pt idx="0">
                  <c:v>販売の職業</c:v>
                </c:pt>
              </c:strCache>
            </c:strRef>
          </c:tx>
          <c:marker>
            <c:symbol val="none"/>
          </c:marker>
          <c:cat>
            <c:strRef>
              <c:f>業種別有効求人倍率!$B$13:$J$13</c:f>
              <c:strCache>
                <c:ptCount val="9"/>
                <c:pt idx="0">
                  <c:v>05</c:v>
                </c:pt>
                <c:pt idx="1">
                  <c:v>06</c:v>
                </c:pt>
                <c:pt idx="2">
                  <c:v>07</c:v>
                </c:pt>
                <c:pt idx="3">
                  <c:v>08</c:v>
                </c:pt>
                <c:pt idx="4">
                  <c:v>09</c:v>
                </c:pt>
                <c:pt idx="5">
                  <c:v>10</c:v>
                </c:pt>
                <c:pt idx="6">
                  <c:v>11</c:v>
                </c:pt>
                <c:pt idx="7">
                  <c:v>12</c:v>
                </c:pt>
                <c:pt idx="8">
                  <c:v>13</c:v>
                </c:pt>
              </c:strCache>
            </c:strRef>
          </c:cat>
          <c:val>
            <c:numRef>
              <c:f>業種別有効求人倍率!$B$8:$J$8</c:f>
              <c:numCache>
                <c:formatCode>0.00</c:formatCode>
                <c:ptCount val="9"/>
                <c:pt idx="0">
                  <c:v>1.1433333333333333</c:v>
                </c:pt>
                <c:pt idx="1">
                  <c:v>1.2216666666666667</c:v>
                </c:pt>
                <c:pt idx="2">
                  <c:v>1.1899999999999997</c:v>
                </c:pt>
                <c:pt idx="3">
                  <c:v>0.91833333333333333</c:v>
                </c:pt>
                <c:pt idx="4">
                  <c:v>0.52833333333333321</c:v>
                </c:pt>
                <c:pt idx="5">
                  <c:v>0.62583333333333335</c:v>
                </c:pt>
                <c:pt idx="6">
                  <c:v>0.78416666666666668</c:v>
                </c:pt>
                <c:pt idx="7" formatCode="#,##0.00_);[Red]\(#,##0.00\)">
                  <c:v>0.95</c:v>
                </c:pt>
                <c:pt idx="8" formatCode="#,##0.00_);[Red]\(#,##0.00\)">
                  <c:v>1.1100000000000001</c:v>
                </c:pt>
              </c:numCache>
            </c:numRef>
          </c:val>
          <c:smooth val="0"/>
        </c:ser>
        <c:ser>
          <c:idx val="6"/>
          <c:order val="4"/>
          <c:tx>
            <c:strRef>
              <c:f>業種別有効求人倍率!$A$9</c:f>
              <c:strCache>
                <c:ptCount val="1"/>
                <c:pt idx="0">
                  <c:v>サービスの職業</c:v>
                </c:pt>
              </c:strCache>
            </c:strRef>
          </c:tx>
          <c:marker>
            <c:symbol val="none"/>
          </c:marker>
          <c:cat>
            <c:strRef>
              <c:f>業種別有効求人倍率!$B$13:$J$13</c:f>
              <c:strCache>
                <c:ptCount val="9"/>
                <c:pt idx="0">
                  <c:v>05</c:v>
                </c:pt>
                <c:pt idx="1">
                  <c:v>06</c:v>
                </c:pt>
                <c:pt idx="2">
                  <c:v>07</c:v>
                </c:pt>
                <c:pt idx="3">
                  <c:v>08</c:v>
                </c:pt>
                <c:pt idx="4">
                  <c:v>09</c:v>
                </c:pt>
                <c:pt idx="5">
                  <c:v>10</c:v>
                </c:pt>
                <c:pt idx="6">
                  <c:v>11</c:v>
                </c:pt>
                <c:pt idx="7">
                  <c:v>12</c:v>
                </c:pt>
                <c:pt idx="8">
                  <c:v>13</c:v>
                </c:pt>
              </c:strCache>
            </c:strRef>
          </c:cat>
          <c:val>
            <c:numRef>
              <c:f>業種別有効求人倍率!$B$9:$J$9</c:f>
              <c:numCache>
                <c:formatCode>0.00</c:formatCode>
                <c:ptCount val="9"/>
                <c:pt idx="0">
                  <c:v>1.8766666666666667</c:v>
                </c:pt>
                <c:pt idx="1">
                  <c:v>2.0625</c:v>
                </c:pt>
                <c:pt idx="2">
                  <c:v>2.1533333333333338</c:v>
                </c:pt>
                <c:pt idx="3">
                  <c:v>1.9116666666666668</c:v>
                </c:pt>
                <c:pt idx="4">
                  <c:v>1.1274999999999999</c:v>
                </c:pt>
                <c:pt idx="5">
                  <c:v>1.1291666666666667</c:v>
                </c:pt>
                <c:pt idx="6">
                  <c:v>1.2866666666666668</c:v>
                </c:pt>
                <c:pt idx="7" formatCode="#,##0.00_);[Red]\(#,##0.00\)">
                  <c:v>1.61</c:v>
                </c:pt>
                <c:pt idx="8" formatCode="#,##0.00_);[Red]\(#,##0.00\)">
                  <c:v>1.81</c:v>
                </c:pt>
              </c:numCache>
            </c:numRef>
          </c:val>
          <c:smooth val="0"/>
        </c:ser>
        <c:ser>
          <c:idx val="7"/>
          <c:order val="5"/>
          <c:tx>
            <c:strRef>
              <c:f>業種別有効求人倍率!$A$10</c:f>
              <c:strCache>
                <c:ptCount val="1"/>
                <c:pt idx="0">
                  <c:v>建設躯体工事の職業</c:v>
                </c:pt>
              </c:strCache>
            </c:strRef>
          </c:tx>
          <c:marker>
            <c:symbol val="none"/>
          </c:marker>
          <c:cat>
            <c:strRef>
              <c:f>業種別有効求人倍率!$B$13:$J$13</c:f>
              <c:strCache>
                <c:ptCount val="9"/>
                <c:pt idx="0">
                  <c:v>05</c:v>
                </c:pt>
                <c:pt idx="1">
                  <c:v>06</c:v>
                </c:pt>
                <c:pt idx="2">
                  <c:v>07</c:v>
                </c:pt>
                <c:pt idx="3">
                  <c:v>08</c:v>
                </c:pt>
                <c:pt idx="4">
                  <c:v>09</c:v>
                </c:pt>
                <c:pt idx="5">
                  <c:v>10</c:v>
                </c:pt>
                <c:pt idx="6">
                  <c:v>11</c:v>
                </c:pt>
                <c:pt idx="7">
                  <c:v>12</c:v>
                </c:pt>
                <c:pt idx="8">
                  <c:v>13</c:v>
                </c:pt>
              </c:strCache>
            </c:strRef>
          </c:cat>
          <c:val>
            <c:numRef>
              <c:f>業種別有効求人倍率!$B$10:$J$10</c:f>
              <c:numCache>
                <c:formatCode>0.00</c:formatCode>
                <c:ptCount val="9"/>
                <c:pt idx="0">
                  <c:v>5.2566666666666668</c:v>
                </c:pt>
                <c:pt idx="1">
                  <c:v>5.7725</c:v>
                </c:pt>
                <c:pt idx="2">
                  <c:v>5.2608333333333333</c:v>
                </c:pt>
                <c:pt idx="3">
                  <c:v>3.5458333333333338</c:v>
                </c:pt>
                <c:pt idx="4">
                  <c:v>1.4475</c:v>
                </c:pt>
                <c:pt idx="5">
                  <c:v>2.0483333333333333</c:v>
                </c:pt>
                <c:pt idx="6">
                  <c:v>3.6633333333333336</c:v>
                </c:pt>
                <c:pt idx="7" formatCode="#,##0.00_);[Red]\(#,##0.00\)">
                  <c:v>4.84</c:v>
                </c:pt>
                <c:pt idx="8" formatCode="#,##0.00_);[Red]\(#,##0.00\)">
                  <c:v>6.36</c:v>
                </c:pt>
              </c:numCache>
            </c:numRef>
          </c:val>
          <c:smooth val="0"/>
        </c:ser>
        <c:ser>
          <c:idx val="8"/>
          <c:order val="6"/>
          <c:tx>
            <c:strRef>
              <c:f>業種別有効求人倍率!$A$11</c:f>
              <c:strCache>
                <c:ptCount val="1"/>
                <c:pt idx="0">
                  <c:v>建設の職業</c:v>
                </c:pt>
              </c:strCache>
            </c:strRef>
          </c:tx>
          <c:marker>
            <c:symbol val="none"/>
          </c:marker>
          <c:cat>
            <c:strRef>
              <c:f>業種別有効求人倍率!$B$13:$J$13</c:f>
              <c:strCache>
                <c:ptCount val="9"/>
                <c:pt idx="0">
                  <c:v>05</c:v>
                </c:pt>
                <c:pt idx="1">
                  <c:v>06</c:v>
                </c:pt>
                <c:pt idx="2">
                  <c:v>07</c:v>
                </c:pt>
                <c:pt idx="3">
                  <c:v>08</c:v>
                </c:pt>
                <c:pt idx="4">
                  <c:v>09</c:v>
                </c:pt>
                <c:pt idx="5">
                  <c:v>10</c:v>
                </c:pt>
                <c:pt idx="6">
                  <c:v>11</c:v>
                </c:pt>
                <c:pt idx="7">
                  <c:v>12</c:v>
                </c:pt>
                <c:pt idx="8">
                  <c:v>13</c:v>
                </c:pt>
              </c:strCache>
            </c:strRef>
          </c:cat>
          <c:val>
            <c:numRef>
              <c:f>業種別有効求人倍率!$B$11:$J$11</c:f>
              <c:numCache>
                <c:formatCode>0.00</c:formatCode>
                <c:ptCount val="9"/>
                <c:pt idx="0">
                  <c:v>1.8408333333333331</c:v>
                </c:pt>
                <c:pt idx="1">
                  <c:v>1.9675</c:v>
                </c:pt>
                <c:pt idx="2">
                  <c:v>1.6991666666666665</c:v>
                </c:pt>
                <c:pt idx="3">
                  <c:v>1.2191666666666665</c:v>
                </c:pt>
                <c:pt idx="4">
                  <c:v>0.56333333333333335</c:v>
                </c:pt>
                <c:pt idx="5">
                  <c:v>0.79999999999999993</c:v>
                </c:pt>
                <c:pt idx="6">
                  <c:v>1.5033333333333332</c:v>
                </c:pt>
                <c:pt idx="7" formatCode="#,##0.00_);[Red]\(#,##0.00\)">
                  <c:v>1.9</c:v>
                </c:pt>
                <c:pt idx="8" formatCode="#,##0.00_);[Red]\(#,##0.00\)">
                  <c:v>2.54</c:v>
                </c:pt>
              </c:numCache>
            </c:numRef>
          </c:val>
          <c:smooth val="0"/>
        </c:ser>
        <c:ser>
          <c:idx val="9"/>
          <c:order val="7"/>
          <c:tx>
            <c:strRef>
              <c:f>業種別有効求人倍率!$A$12</c:f>
              <c:strCache>
                <c:ptCount val="1"/>
                <c:pt idx="0">
                  <c:v>土木の職業</c:v>
                </c:pt>
              </c:strCache>
            </c:strRef>
          </c:tx>
          <c:marker>
            <c:symbol val="none"/>
          </c:marker>
          <c:cat>
            <c:strRef>
              <c:f>業種別有効求人倍率!$B$13:$J$13</c:f>
              <c:strCache>
                <c:ptCount val="9"/>
                <c:pt idx="0">
                  <c:v>05</c:v>
                </c:pt>
                <c:pt idx="1">
                  <c:v>06</c:v>
                </c:pt>
                <c:pt idx="2">
                  <c:v>07</c:v>
                </c:pt>
                <c:pt idx="3">
                  <c:v>08</c:v>
                </c:pt>
                <c:pt idx="4">
                  <c:v>09</c:v>
                </c:pt>
                <c:pt idx="5">
                  <c:v>10</c:v>
                </c:pt>
                <c:pt idx="6">
                  <c:v>11</c:v>
                </c:pt>
                <c:pt idx="7">
                  <c:v>12</c:v>
                </c:pt>
                <c:pt idx="8">
                  <c:v>13</c:v>
                </c:pt>
              </c:strCache>
            </c:strRef>
          </c:cat>
          <c:val>
            <c:numRef>
              <c:f>業種別有効求人倍率!$B$12:$J$12</c:f>
              <c:numCache>
                <c:formatCode>0.00</c:formatCode>
                <c:ptCount val="9"/>
                <c:pt idx="0">
                  <c:v>1.2266666666666668</c:v>
                </c:pt>
                <c:pt idx="1">
                  <c:v>1.34</c:v>
                </c:pt>
                <c:pt idx="2">
                  <c:v>1.2091666666666665</c:v>
                </c:pt>
                <c:pt idx="3">
                  <c:v>0.99750000000000005</c:v>
                </c:pt>
                <c:pt idx="4">
                  <c:v>0.55416666666666659</c:v>
                </c:pt>
                <c:pt idx="5">
                  <c:v>0.66583333333333317</c:v>
                </c:pt>
                <c:pt idx="6">
                  <c:v>1.1783333333333335</c:v>
                </c:pt>
                <c:pt idx="7" formatCode="#,##0.00_);[Red]\(#,##0.00\)">
                  <c:v>1.61</c:v>
                </c:pt>
                <c:pt idx="8" formatCode="#,##0.00_);[Red]\(#,##0.00\)">
                  <c:v>2.31</c:v>
                </c:pt>
              </c:numCache>
            </c:numRef>
          </c:val>
          <c:smooth val="0"/>
        </c:ser>
        <c:dLbls>
          <c:showLegendKey val="0"/>
          <c:showVal val="0"/>
          <c:showCatName val="0"/>
          <c:showSerName val="0"/>
          <c:showPercent val="0"/>
          <c:showBubbleSize val="0"/>
        </c:dLbls>
        <c:marker val="1"/>
        <c:smooth val="0"/>
        <c:axId val="276997632"/>
        <c:axId val="276999168"/>
      </c:lineChart>
      <c:catAx>
        <c:axId val="276997632"/>
        <c:scaling>
          <c:orientation val="minMax"/>
        </c:scaling>
        <c:delete val="0"/>
        <c:axPos val="b"/>
        <c:majorTickMark val="out"/>
        <c:minorTickMark val="none"/>
        <c:tickLblPos val="nextTo"/>
        <c:crossAx val="276999168"/>
        <c:crosses val="autoZero"/>
        <c:auto val="1"/>
        <c:lblAlgn val="ctr"/>
        <c:lblOffset val="100"/>
        <c:noMultiLvlLbl val="0"/>
      </c:catAx>
      <c:valAx>
        <c:axId val="276999168"/>
        <c:scaling>
          <c:orientation val="minMax"/>
        </c:scaling>
        <c:delete val="0"/>
        <c:axPos val="l"/>
        <c:majorGridlines>
          <c:spPr>
            <a:ln>
              <a:noFill/>
            </a:ln>
          </c:spPr>
        </c:majorGridlines>
        <c:numFmt formatCode="#,##0.0_);[Red]\(#,##0.0\)" sourceLinked="0"/>
        <c:majorTickMark val="out"/>
        <c:minorTickMark val="none"/>
        <c:tickLblPos val="nextTo"/>
        <c:spPr>
          <a:noFill/>
        </c:spPr>
        <c:txPr>
          <a:bodyPr/>
          <a:lstStyle/>
          <a:p>
            <a:pPr>
              <a:defRPr sz="800"/>
            </a:pPr>
            <a:endParaRPr lang="ja-JP"/>
          </a:p>
        </c:txPr>
        <c:crossAx val="276997632"/>
        <c:crosses val="autoZero"/>
        <c:crossBetween val="between"/>
      </c:valAx>
    </c:plotArea>
    <c:legend>
      <c:legendPos val="r"/>
      <c:layout>
        <c:manualLayout>
          <c:xMode val="edge"/>
          <c:yMode val="edge"/>
          <c:x val="9.166666666666666E-2"/>
          <c:y val="9.5663823272090984E-2"/>
          <c:w val="0.81388888888888888"/>
          <c:h val="0.16052420530766989"/>
        </c:manualLayout>
      </c:layout>
      <c:overlay val="1"/>
      <c:spPr>
        <a:noFill/>
      </c:spPr>
      <c:txPr>
        <a:bodyPr/>
        <a:lstStyle/>
        <a:p>
          <a:pPr>
            <a:defRPr sz="600"/>
          </a:pPr>
          <a:endParaRPr lang="ja-JP"/>
        </a:p>
      </c:txPr>
    </c:legend>
    <c:plotVisOnly val="1"/>
    <c:dispBlanksAs val="gap"/>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0.27869</cdr:x>
      <cdr:y>0.04299</cdr:y>
    </cdr:from>
    <cdr:to>
      <cdr:x>0.41976</cdr:x>
      <cdr:y>0.13294</cdr:y>
    </cdr:to>
    <cdr:sp macro="" textlink="">
      <cdr:nvSpPr>
        <cdr:cNvPr id="2" name="テキスト ボックス 1"/>
        <cdr:cNvSpPr txBox="1"/>
      </cdr:nvSpPr>
      <cdr:spPr>
        <a:xfrm xmlns:a="http://schemas.openxmlformats.org/drawingml/2006/main">
          <a:off x="1504950" y="123825"/>
          <a:ext cx="761747" cy="259045"/>
        </a:xfrm>
        <a:prstGeom xmlns:a="http://schemas.openxmlformats.org/drawingml/2006/main" prst="rect">
          <a:avLst/>
        </a:prstGeom>
      </cdr:spPr>
      <cdr:txBody>
        <a:bodyPr xmlns:a="http://schemas.openxmlformats.org/drawingml/2006/main" vertOverflow="clip" horzOverflow="clip" wrap="none" rtlCol="0">
          <a:spAutoFit/>
        </a:bodyPr>
        <a:lstStyle xmlns:a="http://schemas.openxmlformats.org/drawingml/2006/main"/>
        <a:p xmlns:a="http://schemas.openxmlformats.org/drawingml/2006/main">
          <a:r>
            <a:rPr lang="ja-JP" altLang="en-US" sz="1000">
              <a:latin typeface="ＭＳ Ｐゴシック" pitchFamily="50" charset="-128"/>
              <a:ea typeface="ＭＳ Ｐゴシック" pitchFamily="50" charset="-128"/>
            </a:rPr>
            <a:t>主要</a:t>
          </a:r>
          <a:r>
            <a:rPr lang="en-US" altLang="ja-JP" sz="1000">
              <a:latin typeface="ＭＳ Ｐゴシック" pitchFamily="50" charset="-128"/>
              <a:ea typeface="ＭＳ Ｐゴシック" pitchFamily="50" charset="-128"/>
            </a:rPr>
            <a:t>3</a:t>
          </a:r>
          <a:r>
            <a:rPr lang="ja-JP" altLang="en-US" sz="1000">
              <a:latin typeface="ＭＳ Ｐゴシック" pitchFamily="50" charset="-128"/>
              <a:ea typeface="ＭＳ Ｐゴシック" pitchFamily="50" charset="-128"/>
            </a:rPr>
            <a:t>産業</a:t>
          </a:r>
        </a:p>
      </cdr:txBody>
    </cdr:sp>
  </cdr:relSizeAnchor>
</c:userShapes>
</file>

<file path=ppt/drawings/drawing2.xml><?xml version="1.0" encoding="utf-8"?>
<c:userShapes xmlns:c="http://schemas.openxmlformats.org/drawingml/2006/chart">
  <cdr:relSizeAnchor xmlns:cdr="http://schemas.openxmlformats.org/drawingml/2006/chartDrawing">
    <cdr:from>
      <cdr:x>0.33819</cdr:x>
      <cdr:y>0.01157</cdr:y>
    </cdr:from>
    <cdr:to>
      <cdr:x>0.71319</cdr:x>
      <cdr:y>0.11574</cdr:y>
    </cdr:to>
    <cdr:sp macro="" textlink="">
      <cdr:nvSpPr>
        <cdr:cNvPr id="3" name="テキスト ボックス 2"/>
        <cdr:cNvSpPr txBox="1"/>
      </cdr:nvSpPr>
      <cdr:spPr>
        <a:xfrm xmlns:a="http://schemas.openxmlformats.org/drawingml/2006/main">
          <a:off x="1546225" y="31750"/>
          <a:ext cx="1714501" cy="2857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000"/>
            <a:t>有効求人倍率（パート含む）</a:t>
          </a:r>
        </a:p>
      </cdr:txBody>
    </cdr:sp>
  </cdr:relSizeAnchor>
  <cdr:relSizeAnchor xmlns:cdr="http://schemas.openxmlformats.org/drawingml/2006/chartDrawing">
    <cdr:from>
      <cdr:x>0.01111</cdr:x>
      <cdr:y>0.01852</cdr:y>
    </cdr:from>
    <cdr:to>
      <cdr:x>0.19653</cdr:x>
      <cdr:y>0.09143</cdr:y>
    </cdr:to>
    <cdr:sp macro="" textlink="">
      <cdr:nvSpPr>
        <cdr:cNvPr id="4" name="テキスト ボックス 1"/>
        <cdr:cNvSpPr txBox="1"/>
      </cdr:nvSpPr>
      <cdr:spPr>
        <a:xfrm xmlns:a="http://schemas.openxmlformats.org/drawingml/2006/main">
          <a:off x="50800" y="50800"/>
          <a:ext cx="847725" cy="20002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800"/>
            <a:t>有効求人倍率</a:t>
          </a:r>
        </a:p>
      </cdr:txBody>
    </cdr:sp>
  </cdr:relSizeAnchor>
  <cdr:relSizeAnchor xmlns:cdr="http://schemas.openxmlformats.org/drawingml/2006/chartDrawing">
    <cdr:from>
      <cdr:x>0.46111</cdr:x>
      <cdr:y>0.9213</cdr:y>
    </cdr:from>
    <cdr:to>
      <cdr:x>0.59028</cdr:x>
      <cdr:y>0.99421</cdr:y>
    </cdr:to>
    <cdr:sp macro="" textlink="">
      <cdr:nvSpPr>
        <cdr:cNvPr id="5" name="テキスト ボックス 1"/>
        <cdr:cNvSpPr txBox="1"/>
      </cdr:nvSpPr>
      <cdr:spPr>
        <a:xfrm xmlns:a="http://schemas.openxmlformats.org/drawingml/2006/main">
          <a:off x="2108200" y="2527300"/>
          <a:ext cx="590550" cy="20002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800"/>
            <a:t>（年度）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1163" cy="496888"/>
          </a:xfrm>
          <a:prstGeom prst="rect">
            <a:avLst/>
          </a:prstGeom>
          <a:noFill/>
          <a:ln>
            <a:noFill/>
          </a:ln>
          <a:extLst/>
        </p:spPr>
        <p:txBody>
          <a:bodyPr vert="horz" wrap="square" lIns="92175" tIns="46088" rIns="92175" bIns="46088" numCol="1" anchor="t" anchorCtr="0" compatLnSpc="1">
            <a:prstTxWarp prst="textNoShape">
              <a:avLst/>
            </a:prstTxWarp>
          </a:bodyPr>
          <a:lstStyle>
            <a:lvl1pPr algn="l" defTabSz="920750" eaLnBrk="0" hangingPunct="0">
              <a:defRPr sz="1200" b="0">
                <a:solidFill>
                  <a:schemeClr val="tx1"/>
                </a:solidFill>
                <a:ea typeface="ＭＳ Ｐゴシック" pitchFamily="50" charset="-128"/>
              </a:defRPr>
            </a:lvl1pPr>
          </a:lstStyle>
          <a:p>
            <a:pPr>
              <a:defRPr/>
            </a:pPr>
            <a:endParaRPr lang="en-US" altLang="ja-JP"/>
          </a:p>
        </p:txBody>
      </p:sp>
      <p:sp>
        <p:nvSpPr>
          <p:cNvPr id="3075" name="Rectangle 3"/>
          <p:cNvSpPr>
            <a:spLocks noGrp="1" noChangeArrowheads="1"/>
          </p:cNvSpPr>
          <p:nvPr>
            <p:ph type="dt" sz="quarter" idx="1"/>
          </p:nvPr>
        </p:nvSpPr>
        <p:spPr bwMode="auto">
          <a:xfrm>
            <a:off x="3856038" y="0"/>
            <a:ext cx="2951162" cy="496888"/>
          </a:xfrm>
          <a:prstGeom prst="rect">
            <a:avLst/>
          </a:prstGeom>
          <a:noFill/>
          <a:ln>
            <a:noFill/>
          </a:ln>
          <a:extLst/>
        </p:spPr>
        <p:txBody>
          <a:bodyPr vert="horz" wrap="square" lIns="92175" tIns="46088" rIns="92175" bIns="46088" numCol="1" anchor="t" anchorCtr="0" compatLnSpc="1">
            <a:prstTxWarp prst="textNoShape">
              <a:avLst/>
            </a:prstTxWarp>
          </a:bodyPr>
          <a:lstStyle>
            <a:lvl1pPr algn="r" defTabSz="920750" eaLnBrk="0" hangingPunct="0">
              <a:defRPr sz="1200" b="0">
                <a:solidFill>
                  <a:schemeClr val="tx1"/>
                </a:solidFill>
                <a:ea typeface="ＭＳ Ｐゴシック" pitchFamily="50" charset="-128"/>
              </a:defRPr>
            </a:lvl1pPr>
          </a:lstStyle>
          <a:p>
            <a:pPr>
              <a:defRPr/>
            </a:pPr>
            <a:endParaRPr lang="en-US" altLang="ja-JP"/>
          </a:p>
        </p:txBody>
      </p:sp>
      <p:sp>
        <p:nvSpPr>
          <p:cNvPr id="3076" name="Rectangle 4"/>
          <p:cNvSpPr>
            <a:spLocks noGrp="1" noChangeArrowheads="1"/>
          </p:cNvSpPr>
          <p:nvPr>
            <p:ph type="ftr" sz="quarter" idx="2"/>
          </p:nvPr>
        </p:nvSpPr>
        <p:spPr bwMode="auto">
          <a:xfrm>
            <a:off x="0" y="9442450"/>
            <a:ext cx="2951163" cy="496888"/>
          </a:xfrm>
          <a:prstGeom prst="rect">
            <a:avLst/>
          </a:prstGeom>
          <a:noFill/>
          <a:ln>
            <a:noFill/>
          </a:ln>
          <a:extLst/>
        </p:spPr>
        <p:txBody>
          <a:bodyPr vert="horz" wrap="square" lIns="92175" tIns="46088" rIns="92175" bIns="46088" numCol="1" anchor="b" anchorCtr="0" compatLnSpc="1">
            <a:prstTxWarp prst="textNoShape">
              <a:avLst/>
            </a:prstTxWarp>
          </a:bodyPr>
          <a:lstStyle>
            <a:lvl1pPr algn="l" defTabSz="920750" eaLnBrk="0" hangingPunct="0">
              <a:defRPr sz="1200" b="0">
                <a:solidFill>
                  <a:schemeClr val="tx1"/>
                </a:solidFill>
                <a:ea typeface="ＭＳ Ｐゴシック" pitchFamily="50" charset="-128"/>
              </a:defRPr>
            </a:lvl1pPr>
          </a:lstStyle>
          <a:p>
            <a:pPr>
              <a:defRPr/>
            </a:pPr>
            <a:endParaRPr lang="en-US" altLang="ja-JP"/>
          </a:p>
        </p:txBody>
      </p:sp>
      <p:sp>
        <p:nvSpPr>
          <p:cNvPr id="3077" name="Rectangle 5"/>
          <p:cNvSpPr>
            <a:spLocks noGrp="1" noChangeArrowheads="1"/>
          </p:cNvSpPr>
          <p:nvPr>
            <p:ph type="sldNum" sz="quarter" idx="3"/>
          </p:nvPr>
        </p:nvSpPr>
        <p:spPr bwMode="auto">
          <a:xfrm>
            <a:off x="3856038" y="9442450"/>
            <a:ext cx="2951162" cy="496888"/>
          </a:xfrm>
          <a:prstGeom prst="rect">
            <a:avLst/>
          </a:prstGeom>
          <a:noFill/>
          <a:ln>
            <a:noFill/>
          </a:ln>
          <a:extLst/>
        </p:spPr>
        <p:txBody>
          <a:bodyPr vert="horz" wrap="square" lIns="92175" tIns="46088" rIns="92175" bIns="46088" numCol="1" anchor="b" anchorCtr="0" compatLnSpc="1">
            <a:prstTxWarp prst="textNoShape">
              <a:avLst/>
            </a:prstTxWarp>
          </a:bodyPr>
          <a:lstStyle>
            <a:lvl1pPr algn="r" defTabSz="920750" eaLnBrk="0" hangingPunct="0">
              <a:defRPr sz="1200" b="0">
                <a:solidFill>
                  <a:schemeClr val="tx1"/>
                </a:solidFill>
                <a:ea typeface="ＭＳ Ｐゴシック" pitchFamily="50" charset="-128"/>
              </a:defRPr>
            </a:lvl1pPr>
          </a:lstStyle>
          <a:p>
            <a:pPr>
              <a:defRPr/>
            </a:pPr>
            <a:fld id="{72369973-36BD-49EC-8BA5-E2D7DC797CA3}" type="slidenum">
              <a:rPr lang="ja-JP" altLang="en-US"/>
              <a:pPr>
                <a:defRPr/>
              </a:pPr>
              <a:t>‹#›</a:t>
            </a:fld>
            <a:endParaRPr lang="en-US" altLang="ja-JP"/>
          </a:p>
        </p:txBody>
      </p:sp>
    </p:spTree>
    <p:extLst>
      <p:ext uri="{BB962C8B-B14F-4D97-AF65-F5344CB8AC3E}">
        <p14:creationId xmlns:p14="http://schemas.microsoft.com/office/powerpoint/2010/main" val="3220831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6888"/>
          </a:xfrm>
          <a:prstGeom prst="rect">
            <a:avLst/>
          </a:prstGeom>
          <a:noFill/>
          <a:ln>
            <a:noFill/>
          </a:ln>
          <a:extLst/>
        </p:spPr>
        <p:txBody>
          <a:bodyPr vert="horz" wrap="square" lIns="92175" tIns="46088" rIns="92175" bIns="46088" numCol="1" anchor="t" anchorCtr="0" compatLnSpc="1">
            <a:prstTxWarp prst="textNoShape">
              <a:avLst/>
            </a:prstTxWarp>
          </a:bodyPr>
          <a:lstStyle>
            <a:lvl1pPr algn="l" defTabSz="920750" eaLnBrk="0" hangingPunct="0">
              <a:defRPr sz="1200" b="0">
                <a:solidFill>
                  <a:schemeClr val="tx1"/>
                </a:solidFill>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56038" y="0"/>
            <a:ext cx="2951162" cy="496888"/>
          </a:xfrm>
          <a:prstGeom prst="rect">
            <a:avLst/>
          </a:prstGeom>
          <a:noFill/>
          <a:ln>
            <a:noFill/>
          </a:ln>
          <a:extLst/>
        </p:spPr>
        <p:txBody>
          <a:bodyPr vert="horz" wrap="square" lIns="92175" tIns="46088" rIns="92175" bIns="46088" numCol="1" anchor="t" anchorCtr="0" compatLnSpc="1">
            <a:prstTxWarp prst="textNoShape">
              <a:avLst/>
            </a:prstTxWarp>
          </a:bodyPr>
          <a:lstStyle>
            <a:lvl1pPr algn="r" defTabSz="920750" eaLnBrk="0" hangingPunct="0">
              <a:defRPr sz="1200" b="0">
                <a:solidFill>
                  <a:schemeClr val="tx1"/>
                </a:solidFill>
                <a:ea typeface="ＭＳ Ｐゴシック" pitchFamily="50" charset="-128"/>
              </a:defRPr>
            </a:lvl1pPr>
          </a:lstStyle>
          <a:p>
            <a:pPr>
              <a:defRPr/>
            </a:pPr>
            <a:endParaRPr lang="en-US" altLang="ja-JP"/>
          </a:p>
        </p:txBody>
      </p:sp>
      <p:sp>
        <p:nvSpPr>
          <p:cNvPr id="53252" name="Rectangle 4"/>
          <p:cNvSpPr>
            <a:spLocks noGrp="1" noRot="1" noChangeAspect="1" noChangeArrowheads="1" noTextEdit="1"/>
          </p:cNvSpPr>
          <p:nvPr>
            <p:ph type="sldImg" idx="2"/>
          </p:nvPr>
        </p:nvSpPr>
        <p:spPr bwMode="auto">
          <a:xfrm>
            <a:off x="919163"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133475" y="4721225"/>
            <a:ext cx="4540250" cy="4473575"/>
          </a:xfrm>
          <a:prstGeom prst="rect">
            <a:avLst/>
          </a:prstGeom>
          <a:noFill/>
          <a:ln>
            <a:noFill/>
          </a:ln>
          <a:extLst/>
        </p:spPr>
        <p:txBody>
          <a:bodyPr vert="horz" wrap="square" lIns="92175" tIns="46088" rIns="92175" bIns="46088"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126" name="Rectangle 6"/>
          <p:cNvSpPr>
            <a:spLocks noGrp="1" noChangeArrowheads="1"/>
          </p:cNvSpPr>
          <p:nvPr>
            <p:ph type="ftr" sz="quarter" idx="4"/>
          </p:nvPr>
        </p:nvSpPr>
        <p:spPr bwMode="auto">
          <a:xfrm>
            <a:off x="0" y="9442450"/>
            <a:ext cx="2951163" cy="496888"/>
          </a:xfrm>
          <a:prstGeom prst="rect">
            <a:avLst/>
          </a:prstGeom>
          <a:noFill/>
          <a:ln>
            <a:noFill/>
          </a:ln>
          <a:extLst/>
        </p:spPr>
        <p:txBody>
          <a:bodyPr vert="horz" wrap="square" lIns="92175" tIns="46088" rIns="92175" bIns="46088" numCol="1" anchor="b" anchorCtr="0" compatLnSpc="1">
            <a:prstTxWarp prst="textNoShape">
              <a:avLst/>
            </a:prstTxWarp>
          </a:bodyPr>
          <a:lstStyle>
            <a:lvl1pPr algn="l" defTabSz="920750" eaLnBrk="0" hangingPunct="0">
              <a:defRPr sz="1200" b="0">
                <a:solidFill>
                  <a:schemeClr val="tx1"/>
                </a:solidFill>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56038" y="9442450"/>
            <a:ext cx="2951162" cy="496888"/>
          </a:xfrm>
          <a:prstGeom prst="rect">
            <a:avLst/>
          </a:prstGeom>
          <a:noFill/>
          <a:ln>
            <a:noFill/>
          </a:ln>
          <a:extLst/>
        </p:spPr>
        <p:txBody>
          <a:bodyPr vert="horz" wrap="square" lIns="92175" tIns="46088" rIns="92175" bIns="46088" numCol="1" anchor="b" anchorCtr="0" compatLnSpc="1">
            <a:prstTxWarp prst="textNoShape">
              <a:avLst/>
            </a:prstTxWarp>
          </a:bodyPr>
          <a:lstStyle>
            <a:lvl1pPr algn="r" defTabSz="920750" eaLnBrk="0" hangingPunct="0">
              <a:defRPr sz="1200" b="0">
                <a:solidFill>
                  <a:schemeClr val="tx1"/>
                </a:solidFill>
                <a:ea typeface="ＭＳ Ｐゴシック" pitchFamily="50" charset="-128"/>
              </a:defRPr>
            </a:lvl1pPr>
          </a:lstStyle>
          <a:p>
            <a:pPr>
              <a:defRPr/>
            </a:pPr>
            <a:fld id="{877C7727-6D3B-4160-AA94-623A524B66CE}" type="slidenum">
              <a:rPr lang="ja-JP" altLang="en-US"/>
              <a:pPr>
                <a:defRPr/>
              </a:pPr>
              <a:t>‹#›</a:t>
            </a:fld>
            <a:endParaRPr lang="en-US" altLang="ja-JP"/>
          </a:p>
        </p:txBody>
      </p:sp>
    </p:spTree>
    <p:extLst>
      <p:ext uri="{BB962C8B-B14F-4D97-AF65-F5344CB8AC3E}">
        <p14:creationId xmlns:p14="http://schemas.microsoft.com/office/powerpoint/2010/main" val="2120934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xfrm>
            <a:off x="920750" y="744538"/>
            <a:ext cx="4967288" cy="3727450"/>
          </a:xfrm>
          <a:ln/>
        </p:spPr>
      </p:sp>
      <p:sp>
        <p:nvSpPr>
          <p:cNvPr id="314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4" tIns="46957" rIns="93914" bIns="46957"/>
          <a:lstStyle/>
          <a:p>
            <a:r>
              <a:rPr lang="ja-JP" altLang="en-US" dirty="0" smtClean="0"/>
              <a:t>資料は国税庁が昨年</a:t>
            </a:r>
            <a:r>
              <a:rPr lang="en-US" altLang="ja-JP" dirty="0" smtClean="0"/>
              <a:t>6</a:t>
            </a:r>
            <a:r>
              <a:rPr lang="ja-JP" altLang="en-US" dirty="0" smtClean="0"/>
              <a:t>月に発表したもので少し古いのですが最新版が出ていないと思いましてとりあえず持参しました。出たときは確認して頂きたく存じます。</a:t>
            </a:r>
            <a:endParaRPr lang="en-US" altLang="ja-JP" dirty="0" smtClean="0"/>
          </a:p>
          <a:p>
            <a:r>
              <a:rPr lang="ja-JP" altLang="en-US" dirty="0" smtClean="0"/>
              <a:t>全国の赤字法人率、７５．７９％これが注目されます。九州では０．５９％増加して、赤字法人率は７１．７９％です。この率も０．３％増加しています。</a:t>
            </a:r>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73"/>
          <p:cNvSpPr txBox="1">
            <a:spLocks noChangeArrowheads="1"/>
          </p:cNvSpPr>
          <p:nvPr/>
        </p:nvSpPr>
        <p:spPr bwMode="auto">
          <a:xfrm>
            <a:off x="1476375" y="6597650"/>
            <a:ext cx="4672013" cy="228600"/>
          </a:xfrm>
          <a:prstGeom prst="rect">
            <a:avLst/>
          </a:prstGeom>
          <a:noFill/>
          <a:ln w="9525">
            <a:noFill/>
            <a:miter lim="800000"/>
            <a:headEnd/>
            <a:tailEnd/>
          </a:ln>
          <a:effec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r>
              <a:rPr lang="en-US" altLang="ja-JP" sz="900" dirty="0">
                <a:ea typeface="SimSun" pitchFamily="2" charset="-122"/>
                <a:cs typeface="Arial" charset="0"/>
              </a:rPr>
              <a:t>Copyright ©</a:t>
            </a:r>
            <a:r>
              <a:rPr lang="en-US" altLang="ja-JP" sz="900" dirty="0" smtClean="0">
                <a:ea typeface="SimSun" pitchFamily="2" charset="-122"/>
                <a:cs typeface="Arial" charset="0"/>
              </a:rPr>
              <a:t>2014  </a:t>
            </a:r>
            <a:r>
              <a:rPr lang="en-US" altLang="ja-JP" sz="900" dirty="0" smtClean="0">
                <a:ea typeface="MS UI Gothic" pitchFamily="50" charset="-128"/>
                <a:cs typeface="Arial" charset="0"/>
              </a:rPr>
              <a:t>TOKYO</a:t>
            </a:r>
            <a:r>
              <a:rPr lang="ja-JP" altLang="en-US" sz="900" baseline="0" dirty="0" smtClean="0">
                <a:ea typeface="MS UI Gothic" pitchFamily="50" charset="-128"/>
                <a:cs typeface="Arial" charset="0"/>
              </a:rPr>
              <a:t> </a:t>
            </a:r>
            <a:r>
              <a:rPr lang="en-US" altLang="ja-JP" sz="900" dirty="0" smtClean="0">
                <a:ea typeface="MS UI Gothic" pitchFamily="50" charset="-128"/>
                <a:cs typeface="Arial" charset="0"/>
              </a:rPr>
              <a:t>SHOKO </a:t>
            </a:r>
            <a:r>
              <a:rPr lang="en-US" altLang="ja-JP" sz="900" dirty="0">
                <a:ea typeface="MS UI Gothic" pitchFamily="50" charset="-128"/>
                <a:cs typeface="Arial" charset="0"/>
              </a:rPr>
              <a:t>RESEARCH, LTD.</a:t>
            </a:r>
          </a:p>
        </p:txBody>
      </p:sp>
      <p:sp>
        <p:nvSpPr>
          <p:cNvPr id="5" name="Rectangle 9"/>
          <p:cNvSpPr>
            <a:spLocks noChangeArrowheads="1"/>
          </p:cNvSpPr>
          <p:nvPr/>
        </p:nvSpPr>
        <p:spPr bwMode="ltGray">
          <a:xfrm>
            <a:off x="3340100" y="4763"/>
            <a:ext cx="5768975" cy="152400"/>
          </a:xfrm>
          <a:prstGeom prst="rect">
            <a:avLst/>
          </a:prstGeom>
          <a:solidFill>
            <a:srgbClr val="CFDBFD"/>
          </a:solid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6" name="Picture 68" descr="symbol-col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729403" y="1495976"/>
            <a:ext cx="7772400" cy="1470025"/>
          </a:xfrm>
        </p:spPr>
        <p:txBody>
          <a:bodyPr/>
          <a:lstStyle>
            <a:lvl1pPr>
              <a:defRPr/>
            </a:lvl1pPr>
          </a:lstStyle>
          <a:p>
            <a:r>
              <a:rPr lang="ja-JP" altLang="en-US" smtClean="0"/>
              <a:t>マスタ タイトルの書式設定</a:t>
            </a:r>
            <a:endParaRPr lang="ja-JP" altLang="en-US" dirty="0"/>
          </a:p>
        </p:txBody>
      </p:sp>
      <p:sp>
        <p:nvSpPr>
          <p:cNvPr id="4099" name="Rectangle 3"/>
          <p:cNvSpPr>
            <a:spLocks noGrp="1" noChangeArrowheads="1"/>
          </p:cNvSpPr>
          <p:nvPr>
            <p:ph type="subTitle" idx="1"/>
          </p:nvPr>
        </p:nvSpPr>
        <p:spPr>
          <a:xfrm>
            <a:off x="457200" y="3886200"/>
            <a:ext cx="5311881" cy="1752600"/>
          </a:xfrm>
        </p:spPr>
        <p:txBody>
          <a:bodyPr/>
          <a:lstStyle>
            <a:lvl1pPr marL="0" indent="0" algn="ctr">
              <a:buFontTx/>
              <a:buNone/>
              <a:defRPr>
                <a:latin typeface="HGP創英角ｺﾞｼｯｸUB" pitchFamily="50" charset="-128"/>
                <a:ea typeface="HGP創英角ｺﾞｼｯｸUB" pitchFamily="50" charset="-128"/>
              </a:defRPr>
            </a:lvl1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507985161"/>
      </p:ext>
    </p:extLst>
  </p:cSld>
  <p:clrMapOvr>
    <a:masterClrMapping/>
  </p:clrMapOvr>
  <p:transition spd="med">
    <p:strips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4"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5"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6" name="Picture 68" descr="symbo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smtClean="0">
                <a:ea typeface="SimSun" pitchFamily="2" charset="-122"/>
                <a:cs typeface="Arial" charset="0"/>
              </a:rPr>
              <a:t>Copyright ©2012 </a:t>
            </a:r>
            <a:r>
              <a:rPr lang="en-US" altLang="ja-JP" sz="900" smtClean="0">
                <a:ea typeface="MS UI Gothic" pitchFamily="50" charset="-128"/>
                <a:cs typeface="Arial" charset="0"/>
              </a:rPr>
              <a:t>TOKYO</a:t>
            </a:r>
            <a:r>
              <a:rPr lang="ja-JP" altLang="en-US" sz="900" smtClean="0">
                <a:ea typeface="MS UI Gothic" pitchFamily="50" charset="-128"/>
                <a:cs typeface="Arial" charset="0"/>
              </a:rPr>
              <a:t>　</a:t>
            </a:r>
            <a:r>
              <a:rPr lang="en-US" altLang="ja-JP" sz="900" smtClean="0">
                <a:ea typeface="MS UI Gothic" pitchFamily="50" charset="-128"/>
                <a:cs typeface="Arial" charset="0"/>
              </a:rPr>
              <a:t>SHOKO RESEARCH, LTD.</a:t>
            </a:r>
          </a:p>
        </p:txBody>
      </p:sp>
      <p:pic>
        <p:nvPicPr>
          <p:cNvPr id="8"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9" name="Rectangle 11"/>
          <p:cNvSpPr>
            <a:spLocks noGrp="1" noChangeArrowheads="1"/>
          </p:cNvSpPr>
          <p:nvPr>
            <p:ph type="sldNum" sz="quarter" idx="10"/>
          </p:nvPr>
        </p:nvSpPr>
        <p:spPr/>
        <p:txBody>
          <a:bodyPr/>
          <a:lstStyle>
            <a:lvl1pPr>
              <a:defRPr/>
            </a:lvl1pPr>
          </a:lstStyle>
          <a:p>
            <a:pPr>
              <a:defRPr/>
            </a:pPr>
            <a:fld id="{C2032735-C7FC-42D5-A205-2AF1141BE597}" type="slidenum">
              <a:rPr lang="ja-JP" altLang="en-US"/>
              <a:pPr>
                <a:defRPr/>
              </a:pPr>
              <a:t>‹#›</a:t>
            </a:fld>
            <a:endParaRPr lang="en-US" altLang="ja-JP"/>
          </a:p>
        </p:txBody>
      </p:sp>
    </p:spTree>
    <p:extLst>
      <p:ext uri="{BB962C8B-B14F-4D97-AF65-F5344CB8AC3E}">
        <p14:creationId xmlns:p14="http://schemas.microsoft.com/office/powerpoint/2010/main" val="2722077503"/>
      </p:ext>
    </p:extLst>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4"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5"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6" name="Picture 68" descr="symbo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smtClean="0">
                <a:ea typeface="SimSun" pitchFamily="2" charset="-122"/>
                <a:cs typeface="Arial" charset="0"/>
              </a:rPr>
              <a:t>Copyright ©2012 </a:t>
            </a:r>
            <a:r>
              <a:rPr lang="en-US" altLang="ja-JP" sz="900" smtClean="0">
                <a:ea typeface="MS UI Gothic" pitchFamily="50" charset="-128"/>
                <a:cs typeface="Arial" charset="0"/>
              </a:rPr>
              <a:t>TOKYO</a:t>
            </a:r>
            <a:r>
              <a:rPr lang="ja-JP" altLang="en-US" sz="900" smtClean="0">
                <a:ea typeface="MS UI Gothic" pitchFamily="50" charset="-128"/>
                <a:cs typeface="Arial" charset="0"/>
              </a:rPr>
              <a:t>　</a:t>
            </a:r>
            <a:r>
              <a:rPr lang="en-US" altLang="ja-JP" sz="900" smtClean="0">
                <a:ea typeface="MS UI Gothic" pitchFamily="50" charset="-128"/>
                <a:cs typeface="Arial" charset="0"/>
              </a:rPr>
              <a:t>SHOKO RESEARCH, LTD.</a:t>
            </a:r>
          </a:p>
        </p:txBody>
      </p:sp>
      <p:pic>
        <p:nvPicPr>
          <p:cNvPr id="8"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2" name="縦書きタイトル 1"/>
          <p:cNvSpPr>
            <a:spLocks noGrp="1"/>
          </p:cNvSpPr>
          <p:nvPr>
            <p:ph type="title" orient="vert"/>
          </p:nvPr>
        </p:nvSpPr>
        <p:spPr>
          <a:xfrm>
            <a:off x="6638925" y="274638"/>
            <a:ext cx="2058988"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29325"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9" name="Rectangle 11"/>
          <p:cNvSpPr>
            <a:spLocks noGrp="1" noChangeArrowheads="1"/>
          </p:cNvSpPr>
          <p:nvPr>
            <p:ph type="sldNum" sz="quarter" idx="10"/>
          </p:nvPr>
        </p:nvSpPr>
        <p:spPr/>
        <p:txBody>
          <a:bodyPr/>
          <a:lstStyle>
            <a:lvl1pPr>
              <a:defRPr/>
            </a:lvl1pPr>
          </a:lstStyle>
          <a:p>
            <a:pPr>
              <a:defRPr/>
            </a:pPr>
            <a:fld id="{78A74C2F-73A2-4ACB-A664-6D69ED775027}" type="slidenum">
              <a:rPr lang="ja-JP" altLang="en-US"/>
              <a:pPr>
                <a:defRPr/>
              </a:pPr>
              <a:t>‹#›</a:t>
            </a:fld>
            <a:endParaRPr lang="en-US" altLang="ja-JP"/>
          </a:p>
        </p:txBody>
      </p:sp>
    </p:spTree>
    <p:extLst>
      <p:ext uri="{BB962C8B-B14F-4D97-AF65-F5344CB8AC3E}">
        <p14:creationId xmlns:p14="http://schemas.microsoft.com/office/powerpoint/2010/main" val="1984591055"/>
      </p:ext>
    </p:extLst>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5"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6"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dirty="0" smtClean="0">
                <a:ea typeface="SimSun" pitchFamily="2" charset="-122"/>
                <a:cs typeface="Arial" charset="0"/>
              </a:rPr>
              <a:t>Copyright ©2014  </a:t>
            </a:r>
            <a:r>
              <a:rPr lang="en-US" altLang="ja-JP" sz="900" dirty="0" smtClean="0">
                <a:ea typeface="MS UI Gothic" pitchFamily="50" charset="-128"/>
                <a:cs typeface="Arial" charset="0"/>
              </a:rPr>
              <a:t>TOKYO</a:t>
            </a:r>
            <a:r>
              <a:rPr lang="ja-JP" altLang="en-US" sz="900" dirty="0" smtClean="0">
                <a:ea typeface="MS UI Gothic" pitchFamily="50" charset="-128"/>
                <a:cs typeface="Arial" charset="0"/>
              </a:rPr>
              <a:t>　</a:t>
            </a:r>
            <a:r>
              <a:rPr lang="en-US" altLang="ja-JP" sz="900" dirty="0" smtClean="0">
                <a:ea typeface="MS UI Gothic" pitchFamily="50" charset="-128"/>
                <a:cs typeface="Arial" charset="0"/>
              </a:rPr>
              <a:t>SHOKO RESEARCH, LTD.</a:t>
            </a:r>
          </a:p>
        </p:txBody>
      </p:sp>
      <p:pic>
        <p:nvPicPr>
          <p:cNvPr id="7"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Rectangle 11"/>
          <p:cNvSpPr>
            <a:spLocks noGrp="1" noChangeArrowheads="1"/>
          </p:cNvSpPr>
          <p:nvPr>
            <p:ph type="sldNum" sz="quarter" idx="10"/>
          </p:nvPr>
        </p:nvSpPr>
        <p:spPr/>
        <p:txBody>
          <a:bodyPr/>
          <a:lstStyle>
            <a:lvl1pPr>
              <a:defRPr/>
            </a:lvl1pPr>
          </a:lstStyle>
          <a:p>
            <a:pPr>
              <a:defRPr/>
            </a:pPr>
            <a:fld id="{78061094-075A-4ECE-863F-5FDDA52E961C}" type="slidenum">
              <a:rPr lang="ja-JP" altLang="en-US"/>
              <a:pPr>
                <a:defRPr/>
              </a:pPr>
              <a:t>‹#›</a:t>
            </a:fld>
            <a:endParaRPr lang="en-US" altLang="ja-JP"/>
          </a:p>
        </p:txBody>
      </p:sp>
    </p:spTree>
    <p:extLst>
      <p:ext uri="{BB962C8B-B14F-4D97-AF65-F5344CB8AC3E}">
        <p14:creationId xmlns:p14="http://schemas.microsoft.com/office/powerpoint/2010/main" val="2279133083"/>
      </p:ext>
    </p:extLst>
  </p:cSld>
  <p:clrMapOvr>
    <a:masterClrMapping/>
  </p:clrMapOvr>
  <p:transition spd="med">
    <p:strips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5"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6" name="Picture 68" descr="symbo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dirty="0" smtClean="0">
                <a:ea typeface="SimSun" pitchFamily="2" charset="-122"/>
                <a:cs typeface="Arial" charset="0"/>
              </a:rPr>
              <a:t>Copyright ©2014 </a:t>
            </a:r>
            <a:r>
              <a:rPr lang="en-US" altLang="ja-JP" sz="900" dirty="0" smtClean="0">
                <a:ea typeface="MS UI Gothic" pitchFamily="50" charset="-128"/>
                <a:cs typeface="Arial" charset="0"/>
              </a:rPr>
              <a:t>TOKYO</a:t>
            </a:r>
            <a:r>
              <a:rPr lang="ja-JP" altLang="en-US" sz="900" dirty="0" smtClean="0">
                <a:ea typeface="MS UI Gothic" pitchFamily="50" charset="-128"/>
                <a:cs typeface="Arial" charset="0"/>
              </a:rPr>
              <a:t>　</a:t>
            </a:r>
            <a:r>
              <a:rPr lang="en-US" altLang="ja-JP" sz="900" dirty="0" smtClean="0">
                <a:ea typeface="MS UI Gothic" pitchFamily="50" charset="-128"/>
                <a:cs typeface="Arial" charset="0"/>
              </a:rPr>
              <a:t>SHOKO RESEARCH, LTD.</a:t>
            </a:r>
          </a:p>
        </p:txBody>
      </p:sp>
      <p:pic>
        <p:nvPicPr>
          <p:cNvPr id="8"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9" name="Rectangle 11"/>
          <p:cNvSpPr>
            <a:spLocks noGrp="1" noChangeArrowheads="1"/>
          </p:cNvSpPr>
          <p:nvPr>
            <p:ph type="sldNum" sz="quarter" idx="10"/>
          </p:nvPr>
        </p:nvSpPr>
        <p:spPr/>
        <p:txBody>
          <a:bodyPr/>
          <a:lstStyle>
            <a:lvl1pPr>
              <a:defRPr/>
            </a:lvl1pPr>
          </a:lstStyle>
          <a:p>
            <a:pPr>
              <a:defRPr/>
            </a:pPr>
            <a:fld id="{873424D1-D5C5-4B0B-B581-3C7CCAC8375E}" type="slidenum">
              <a:rPr lang="ja-JP" altLang="en-US"/>
              <a:pPr>
                <a:defRPr/>
              </a:pPr>
              <a:t>‹#›</a:t>
            </a:fld>
            <a:endParaRPr lang="en-US" altLang="ja-JP"/>
          </a:p>
        </p:txBody>
      </p:sp>
    </p:spTree>
    <p:extLst>
      <p:ext uri="{BB962C8B-B14F-4D97-AF65-F5344CB8AC3E}">
        <p14:creationId xmlns:p14="http://schemas.microsoft.com/office/powerpoint/2010/main" val="2726707477"/>
      </p:ext>
    </p:extLst>
  </p:cSld>
  <p:clrMapOvr>
    <a:masterClrMapping/>
  </p:clrMapOvr>
  <p:transition spd="med">
    <p:strips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6"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7" name="Picture 68" descr="symbo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dirty="0" smtClean="0">
                <a:ea typeface="SimSun" pitchFamily="2" charset="-122"/>
                <a:cs typeface="Arial" charset="0"/>
              </a:rPr>
              <a:t>Copyright ©2014 </a:t>
            </a:r>
            <a:r>
              <a:rPr lang="en-US" altLang="ja-JP" sz="900" dirty="0" smtClean="0">
                <a:ea typeface="MS UI Gothic" pitchFamily="50" charset="-128"/>
                <a:cs typeface="Arial" charset="0"/>
              </a:rPr>
              <a:t>TOKYO</a:t>
            </a:r>
            <a:r>
              <a:rPr lang="ja-JP" altLang="en-US" sz="900" dirty="0" smtClean="0">
                <a:ea typeface="MS UI Gothic" pitchFamily="50" charset="-128"/>
                <a:cs typeface="Arial" charset="0"/>
              </a:rPr>
              <a:t>　</a:t>
            </a:r>
            <a:r>
              <a:rPr lang="en-US" altLang="ja-JP" sz="900" dirty="0" smtClean="0">
                <a:ea typeface="MS UI Gothic" pitchFamily="50" charset="-128"/>
                <a:cs typeface="Arial" charset="0"/>
              </a:rPr>
              <a:t>SHOKO RESEARCH, LTD.</a:t>
            </a:r>
          </a:p>
        </p:txBody>
      </p:sp>
      <p:pic>
        <p:nvPicPr>
          <p:cNvPr id="9"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Rectangle 11"/>
          <p:cNvSpPr>
            <a:spLocks noGrp="1" noChangeArrowheads="1"/>
          </p:cNvSpPr>
          <p:nvPr>
            <p:ph type="sldNum" sz="quarter" idx="10"/>
          </p:nvPr>
        </p:nvSpPr>
        <p:spPr/>
        <p:txBody>
          <a:bodyPr/>
          <a:lstStyle>
            <a:lvl1pPr>
              <a:defRPr/>
            </a:lvl1pPr>
          </a:lstStyle>
          <a:p>
            <a:pPr>
              <a:defRPr/>
            </a:pPr>
            <a:fld id="{D7E94672-2E1A-498E-AD64-D6D81BACC017}" type="slidenum">
              <a:rPr lang="ja-JP" altLang="en-US"/>
              <a:pPr>
                <a:defRPr/>
              </a:pPr>
              <a:t>‹#›</a:t>
            </a:fld>
            <a:endParaRPr lang="en-US" altLang="ja-JP"/>
          </a:p>
        </p:txBody>
      </p:sp>
    </p:spTree>
    <p:extLst>
      <p:ext uri="{BB962C8B-B14F-4D97-AF65-F5344CB8AC3E}">
        <p14:creationId xmlns:p14="http://schemas.microsoft.com/office/powerpoint/2010/main" val="915544204"/>
      </p:ext>
    </p:extLst>
  </p:cSld>
  <p:clrMapOvr>
    <a:masterClrMapping/>
  </p:clrMapOvr>
  <p:transition spd="med">
    <p:strips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7"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8"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9" name="Picture 68" descr="symbo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smtClean="0">
                <a:ea typeface="SimSun" pitchFamily="2" charset="-122"/>
                <a:cs typeface="Arial" charset="0"/>
              </a:rPr>
              <a:t>Copyright ©2012 </a:t>
            </a:r>
            <a:r>
              <a:rPr lang="en-US" altLang="ja-JP" sz="900" smtClean="0">
                <a:ea typeface="MS UI Gothic" pitchFamily="50" charset="-128"/>
                <a:cs typeface="Arial" charset="0"/>
              </a:rPr>
              <a:t>TOKYO</a:t>
            </a:r>
            <a:r>
              <a:rPr lang="ja-JP" altLang="en-US" sz="900" smtClean="0">
                <a:ea typeface="MS UI Gothic" pitchFamily="50" charset="-128"/>
                <a:cs typeface="Arial" charset="0"/>
              </a:rPr>
              <a:t>　</a:t>
            </a:r>
            <a:r>
              <a:rPr lang="en-US" altLang="ja-JP" sz="900" smtClean="0">
                <a:ea typeface="MS UI Gothic" pitchFamily="50" charset="-128"/>
                <a:cs typeface="Arial" charset="0"/>
              </a:rPr>
              <a:t>SHOKO RESEARCH, LTD.</a:t>
            </a:r>
          </a:p>
        </p:txBody>
      </p:sp>
      <p:pic>
        <p:nvPicPr>
          <p:cNvPr id="11"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2" name="Rectangle 11"/>
          <p:cNvSpPr>
            <a:spLocks noGrp="1" noChangeArrowheads="1"/>
          </p:cNvSpPr>
          <p:nvPr>
            <p:ph type="sldNum" sz="quarter" idx="10"/>
          </p:nvPr>
        </p:nvSpPr>
        <p:spPr/>
        <p:txBody>
          <a:bodyPr/>
          <a:lstStyle>
            <a:lvl1pPr>
              <a:defRPr/>
            </a:lvl1pPr>
          </a:lstStyle>
          <a:p>
            <a:pPr>
              <a:defRPr/>
            </a:pPr>
            <a:fld id="{39566BF7-5BF5-4612-9145-90D52637DC4C}" type="slidenum">
              <a:rPr lang="ja-JP" altLang="en-US"/>
              <a:pPr>
                <a:defRPr/>
              </a:pPr>
              <a:t>‹#›</a:t>
            </a:fld>
            <a:endParaRPr lang="en-US" altLang="ja-JP"/>
          </a:p>
        </p:txBody>
      </p:sp>
    </p:spTree>
    <p:extLst>
      <p:ext uri="{BB962C8B-B14F-4D97-AF65-F5344CB8AC3E}">
        <p14:creationId xmlns:p14="http://schemas.microsoft.com/office/powerpoint/2010/main" val="65109322"/>
      </p:ext>
    </p:extLst>
  </p:cSld>
  <p:clrMapOvr>
    <a:masterClrMapping/>
  </p:clrMapOvr>
  <p:transition spd="med">
    <p:strips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3"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4"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5" name="Picture 68" descr="symbo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smtClean="0">
                <a:ea typeface="SimSun" pitchFamily="2" charset="-122"/>
                <a:cs typeface="Arial" charset="0"/>
              </a:rPr>
              <a:t>Copyright ©2012 </a:t>
            </a:r>
            <a:r>
              <a:rPr lang="en-US" altLang="ja-JP" sz="900" smtClean="0">
                <a:ea typeface="MS UI Gothic" pitchFamily="50" charset="-128"/>
                <a:cs typeface="Arial" charset="0"/>
              </a:rPr>
              <a:t>TOKYO</a:t>
            </a:r>
            <a:r>
              <a:rPr lang="ja-JP" altLang="en-US" sz="900" smtClean="0">
                <a:ea typeface="MS UI Gothic" pitchFamily="50" charset="-128"/>
                <a:cs typeface="Arial" charset="0"/>
              </a:rPr>
              <a:t>　</a:t>
            </a:r>
            <a:r>
              <a:rPr lang="en-US" altLang="ja-JP" sz="900" smtClean="0">
                <a:ea typeface="MS UI Gothic" pitchFamily="50" charset="-128"/>
                <a:cs typeface="Arial" charset="0"/>
              </a:rPr>
              <a:t>SHOKO RESEARCH, LTD.</a:t>
            </a:r>
          </a:p>
        </p:txBody>
      </p:sp>
      <p:pic>
        <p:nvPicPr>
          <p:cNvPr id="7"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8" name="Rectangle 11"/>
          <p:cNvSpPr>
            <a:spLocks noGrp="1" noChangeArrowheads="1"/>
          </p:cNvSpPr>
          <p:nvPr>
            <p:ph type="sldNum" sz="quarter" idx="10"/>
          </p:nvPr>
        </p:nvSpPr>
        <p:spPr/>
        <p:txBody>
          <a:bodyPr/>
          <a:lstStyle>
            <a:lvl1pPr>
              <a:defRPr/>
            </a:lvl1pPr>
          </a:lstStyle>
          <a:p>
            <a:pPr>
              <a:defRPr/>
            </a:pPr>
            <a:fld id="{7BA61A92-0BAF-4879-9745-3A65A5797C5F}" type="slidenum">
              <a:rPr lang="ja-JP" altLang="en-US"/>
              <a:pPr>
                <a:defRPr/>
              </a:pPr>
              <a:t>‹#›</a:t>
            </a:fld>
            <a:endParaRPr lang="en-US" altLang="ja-JP"/>
          </a:p>
        </p:txBody>
      </p:sp>
    </p:spTree>
    <p:extLst>
      <p:ext uri="{BB962C8B-B14F-4D97-AF65-F5344CB8AC3E}">
        <p14:creationId xmlns:p14="http://schemas.microsoft.com/office/powerpoint/2010/main" val="1601113588"/>
      </p:ext>
    </p:extLst>
  </p:cSld>
  <p:clrMapOvr>
    <a:masterClrMapping/>
  </p:clrMapOvr>
  <p:transition spd="med">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3" name="Picture 68" descr="symbo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smtClean="0">
                <a:ea typeface="SimSun" pitchFamily="2" charset="-122"/>
                <a:cs typeface="Arial" charset="0"/>
              </a:rPr>
              <a:t>Copyright ©2012 </a:t>
            </a:r>
            <a:r>
              <a:rPr lang="en-US" altLang="ja-JP" sz="900" smtClean="0">
                <a:ea typeface="MS UI Gothic" pitchFamily="50" charset="-128"/>
                <a:cs typeface="Arial" charset="0"/>
              </a:rPr>
              <a:t>TOKYO</a:t>
            </a:r>
            <a:r>
              <a:rPr lang="ja-JP" altLang="en-US" sz="900" smtClean="0">
                <a:ea typeface="MS UI Gothic" pitchFamily="50" charset="-128"/>
                <a:cs typeface="Arial" charset="0"/>
              </a:rPr>
              <a:t>　</a:t>
            </a:r>
            <a:r>
              <a:rPr lang="en-US" altLang="ja-JP" sz="900" smtClean="0">
                <a:ea typeface="MS UI Gothic" pitchFamily="50" charset="-128"/>
                <a:cs typeface="Arial" charset="0"/>
              </a:rPr>
              <a:t>SHOKO RESEARCH, LTD.</a:t>
            </a:r>
          </a:p>
        </p:txBody>
      </p:sp>
      <p:pic>
        <p:nvPicPr>
          <p:cNvPr id="5"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a:spLocks noGrp="1" noChangeArrowheads="1"/>
          </p:cNvSpPr>
          <p:nvPr>
            <p:ph type="sldNum" sz="quarter" idx="10"/>
          </p:nvPr>
        </p:nvSpPr>
        <p:spPr/>
        <p:txBody>
          <a:bodyPr/>
          <a:lstStyle>
            <a:lvl1pPr>
              <a:defRPr/>
            </a:lvl1pPr>
          </a:lstStyle>
          <a:p>
            <a:pPr>
              <a:defRPr/>
            </a:pPr>
            <a:fld id="{817C0AB6-47B5-44B4-B0F6-848D1F25EB27}" type="slidenum">
              <a:rPr lang="ja-JP" altLang="en-US"/>
              <a:pPr>
                <a:defRPr/>
              </a:pPr>
              <a:t>‹#›</a:t>
            </a:fld>
            <a:endParaRPr lang="en-US" altLang="ja-JP"/>
          </a:p>
        </p:txBody>
      </p:sp>
    </p:spTree>
    <p:extLst>
      <p:ext uri="{BB962C8B-B14F-4D97-AF65-F5344CB8AC3E}">
        <p14:creationId xmlns:p14="http://schemas.microsoft.com/office/powerpoint/2010/main" val="1907046569"/>
      </p:ext>
    </p:extLst>
  </p:cSld>
  <p:clrMapOvr>
    <a:masterClrMapping/>
  </p:clrMapOvr>
  <p:transition spd="med">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6"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7" name="Picture 68" descr="symbo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smtClean="0">
                <a:ea typeface="SimSun" pitchFamily="2" charset="-122"/>
                <a:cs typeface="Arial" charset="0"/>
              </a:rPr>
              <a:t>Copyright ©2012 </a:t>
            </a:r>
            <a:r>
              <a:rPr lang="en-US" altLang="ja-JP" sz="900" smtClean="0">
                <a:ea typeface="MS UI Gothic" pitchFamily="50" charset="-128"/>
                <a:cs typeface="Arial" charset="0"/>
              </a:rPr>
              <a:t>TOKYO</a:t>
            </a:r>
            <a:r>
              <a:rPr lang="ja-JP" altLang="en-US" sz="900" smtClean="0">
                <a:ea typeface="MS UI Gothic" pitchFamily="50" charset="-128"/>
                <a:cs typeface="Arial" charset="0"/>
              </a:rPr>
              <a:t>　</a:t>
            </a:r>
            <a:r>
              <a:rPr lang="en-US" altLang="ja-JP" sz="900" smtClean="0">
                <a:ea typeface="MS UI Gothic" pitchFamily="50" charset="-128"/>
                <a:cs typeface="Arial" charset="0"/>
              </a:rPr>
              <a:t>SHOKO RESEARCH, LTD.</a:t>
            </a:r>
          </a:p>
        </p:txBody>
      </p:sp>
      <p:pic>
        <p:nvPicPr>
          <p:cNvPr id="9"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10" name="Rectangle 11"/>
          <p:cNvSpPr>
            <a:spLocks noGrp="1" noChangeArrowheads="1"/>
          </p:cNvSpPr>
          <p:nvPr>
            <p:ph type="sldNum" sz="quarter" idx="10"/>
          </p:nvPr>
        </p:nvSpPr>
        <p:spPr/>
        <p:txBody>
          <a:bodyPr/>
          <a:lstStyle>
            <a:lvl1pPr>
              <a:defRPr/>
            </a:lvl1pPr>
          </a:lstStyle>
          <a:p>
            <a:pPr>
              <a:defRPr/>
            </a:pPr>
            <a:fld id="{406DA419-FE2E-4329-BA10-B69D5FFD68B5}" type="slidenum">
              <a:rPr lang="ja-JP" altLang="en-US"/>
              <a:pPr>
                <a:defRPr/>
              </a:pPr>
              <a:t>‹#›</a:t>
            </a:fld>
            <a:endParaRPr lang="en-US" altLang="ja-JP"/>
          </a:p>
        </p:txBody>
      </p:sp>
    </p:spTree>
    <p:extLst>
      <p:ext uri="{BB962C8B-B14F-4D97-AF65-F5344CB8AC3E}">
        <p14:creationId xmlns:p14="http://schemas.microsoft.com/office/powerpoint/2010/main" val="3956503691"/>
      </p:ext>
    </p:extLst>
  </p:cSld>
  <p:clrMapOvr>
    <a:masterClrMapping/>
  </p:clrMapOvr>
  <p:transition spd="med">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6"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pic>
        <p:nvPicPr>
          <p:cNvPr id="7" name="Picture 68" descr="symbol-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650" y="168275"/>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3"/>
          <p:cNvSpPr txBox="1">
            <a:spLocks noChangeArrowheads="1"/>
          </p:cNvSpPr>
          <p:nvPr userDrawn="1"/>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smtClean="0">
                <a:ea typeface="SimSun" pitchFamily="2" charset="-122"/>
                <a:cs typeface="Arial" charset="0"/>
              </a:rPr>
              <a:t>Copyright ©2012 </a:t>
            </a:r>
            <a:r>
              <a:rPr lang="en-US" altLang="ja-JP" sz="900" smtClean="0">
                <a:ea typeface="MS UI Gothic" pitchFamily="50" charset="-128"/>
                <a:cs typeface="Arial" charset="0"/>
              </a:rPr>
              <a:t>TOKYO</a:t>
            </a:r>
            <a:r>
              <a:rPr lang="ja-JP" altLang="en-US" sz="900" smtClean="0">
                <a:ea typeface="MS UI Gothic" pitchFamily="50" charset="-128"/>
                <a:cs typeface="Arial" charset="0"/>
              </a:rPr>
              <a:t>　</a:t>
            </a:r>
            <a:r>
              <a:rPr lang="en-US" altLang="ja-JP" sz="900" smtClean="0">
                <a:ea typeface="MS UI Gothic" pitchFamily="50" charset="-128"/>
                <a:cs typeface="Arial" charset="0"/>
              </a:rPr>
              <a:t>SHOKO RESEARCH, LTD.</a:t>
            </a:r>
          </a:p>
        </p:txBody>
      </p:sp>
      <p:pic>
        <p:nvPicPr>
          <p:cNvPr id="9"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10" name="Rectangle 11"/>
          <p:cNvSpPr>
            <a:spLocks noGrp="1" noChangeArrowheads="1"/>
          </p:cNvSpPr>
          <p:nvPr>
            <p:ph type="sldNum" sz="quarter" idx="10"/>
          </p:nvPr>
        </p:nvSpPr>
        <p:spPr/>
        <p:txBody>
          <a:bodyPr/>
          <a:lstStyle>
            <a:lvl1pPr>
              <a:defRPr/>
            </a:lvl1pPr>
          </a:lstStyle>
          <a:p>
            <a:pPr>
              <a:defRPr/>
            </a:pPr>
            <a:fld id="{0C051ACD-DB1E-4E0E-B16E-998189600704}" type="slidenum">
              <a:rPr lang="ja-JP" altLang="en-US"/>
              <a:pPr>
                <a:defRPr/>
              </a:pPr>
              <a:t>‹#›</a:t>
            </a:fld>
            <a:endParaRPr lang="en-US" altLang="ja-JP"/>
          </a:p>
        </p:txBody>
      </p:sp>
    </p:spTree>
    <p:extLst>
      <p:ext uri="{BB962C8B-B14F-4D97-AF65-F5344CB8AC3E}">
        <p14:creationId xmlns:p14="http://schemas.microsoft.com/office/powerpoint/2010/main" val="2489951891"/>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0" name="Rectangle 2"/>
          <p:cNvSpPr>
            <a:spLocks noGrp="1" noChangeArrowheads="1"/>
          </p:cNvSpPr>
          <p:nvPr>
            <p:ph type="title"/>
          </p:nvPr>
        </p:nvSpPr>
        <p:spPr bwMode="auto">
          <a:xfrm>
            <a:off x="468313" y="274638"/>
            <a:ext cx="8229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133" name="Rectangle 61" descr="60%"/>
          <p:cNvSpPr>
            <a:spLocks noChangeArrowheads="1"/>
          </p:cNvSpPr>
          <p:nvPr/>
        </p:nvSpPr>
        <p:spPr bwMode="ltGray">
          <a:xfrm>
            <a:off x="3640138" y="0"/>
            <a:ext cx="5503862" cy="152400"/>
          </a:xfrm>
          <a:prstGeom prst="rect">
            <a:avLst/>
          </a:prstGeom>
          <a:pattFill prst="pct60">
            <a:fgClr>
              <a:srgbClr val="CFDBFD"/>
            </a:fgClr>
            <a:bgClr>
              <a:srgbClr val="FFFFFF"/>
            </a:bgClr>
          </a:pattFill>
          <a:ln w="9525">
            <a:noFill/>
            <a:miter lim="800000"/>
            <a:headEnd/>
            <a:tailEnd/>
          </a:ln>
          <a:effectLst/>
        </p:spPr>
        <p:txBody>
          <a:bodyPr wrap="none" anchor="ct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3136" name="Line 64"/>
          <p:cNvSpPr>
            <a:spLocks noChangeShapeType="1"/>
          </p:cNvSpPr>
          <p:nvPr/>
        </p:nvSpPr>
        <p:spPr bwMode="auto">
          <a:xfrm>
            <a:off x="468313" y="620713"/>
            <a:ext cx="8675687" cy="0"/>
          </a:xfrm>
          <a:prstGeom prst="line">
            <a:avLst/>
          </a:prstGeom>
          <a:noFill/>
          <a:ln w="9525">
            <a:solidFill>
              <a:schemeClr val="tx1"/>
            </a:solidFill>
            <a:round/>
            <a:headEnd/>
            <a:tailEnd/>
          </a:ln>
          <a:effectLst/>
        </p:spPr>
        <p:txBody>
          <a:bodyPr/>
          <a:lstStyle/>
          <a:p>
            <a:pPr algn="l">
              <a:defRPr/>
            </a:pPr>
            <a:endParaRPr lang="ja-JP" altLang="en-US" sz="2000">
              <a:solidFill>
                <a:schemeClr val="tx1"/>
              </a:solidFill>
              <a:effectLst>
                <a:outerShdw blurRad="38100" dist="38100" dir="2700000" algn="tl">
                  <a:srgbClr val="000000">
                    <a:alpha val="43137"/>
                  </a:srgbClr>
                </a:outerShdw>
              </a:effectLst>
            </a:endParaRPr>
          </a:p>
        </p:txBody>
      </p:sp>
      <p:sp>
        <p:nvSpPr>
          <p:cNvPr id="9" name="Text Box 73"/>
          <p:cNvSpPr txBox="1">
            <a:spLocks noChangeArrowheads="1"/>
          </p:cNvSpPr>
          <p:nvPr/>
        </p:nvSpPr>
        <p:spPr bwMode="auto">
          <a:xfrm>
            <a:off x="1476375" y="6597650"/>
            <a:ext cx="4672013" cy="228600"/>
          </a:xfrm>
          <a:prstGeom prst="rect">
            <a:avLst/>
          </a:prstGeom>
          <a:noFill/>
          <a:ln w="9525">
            <a:noFill/>
            <a:miter lim="800000"/>
            <a:headEnd/>
            <a:tailEnd/>
          </a:ln>
          <a:effectLst/>
        </p:spPr>
        <p:txBody>
          <a:bodyPr>
            <a:spAutoFit/>
          </a:bodyPr>
          <a:lstStyle>
            <a:lvl1pPr eaLnBrk="0" hangingPunct="0">
              <a:defRPr sz="2000" b="1">
                <a:solidFill>
                  <a:schemeClr val="tx1"/>
                </a:solidFill>
                <a:latin typeface="Arial" charset="0"/>
                <a:ea typeface="ＭＳ Ｐゴシック" pitchFamily="50" charset="-128"/>
              </a:defRPr>
            </a:lvl1pPr>
            <a:lvl2pPr marL="742950" indent="-285750" eaLnBrk="0" hangingPunct="0">
              <a:defRPr sz="2000" b="1">
                <a:solidFill>
                  <a:schemeClr val="tx1"/>
                </a:solidFill>
                <a:latin typeface="Arial" charset="0"/>
                <a:ea typeface="ＭＳ Ｐゴシック" pitchFamily="50" charset="-128"/>
              </a:defRPr>
            </a:lvl2pPr>
            <a:lvl3pPr marL="1143000" indent="-228600" eaLnBrk="0" hangingPunct="0">
              <a:defRPr sz="2000" b="1">
                <a:solidFill>
                  <a:schemeClr val="tx1"/>
                </a:solidFill>
                <a:latin typeface="Arial" charset="0"/>
                <a:ea typeface="ＭＳ Ｐゴシック" pitchFamily="50" charset="-128"/>
              </a:defRPr>
            </a:lvl3pPr>
            <a:lvl4pPr marL="1600200" indent="-228600" eaLnBrk="0" hangingPunct="0">
              <a:defRPr sz="2000" b="1">
                <a:solidFill>
                  <a:schemeClr val="tx1"/>
                </a:solidFill>
                <a:latin typeface="Arial" charset="0"/>
                <a:ea typeface="ＭＳ Ｐゴシック" pitchFamily="50" charset="-128"/>
              </a:defRPr>
            </a:lvl4pPr>
            <a:lvl5pPr marL="2057400" indent="-228600" eaLnBrk="0" hangingPunct="0">
              <a:defRPr sz="2000"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pitchFamily="50" charset="-128"/>
              </a:defRPr>
            </a:lvl9pPr>
          </a:lstStyle>
          <a:p>
            <a:pPr eaLnBrk="1" hangingPunct="1">
              <a:defRPr/>
            </a:pPr>
            <a:r>
              <a:rPr lang="en-US" altLang="ja-JP" sz="900" dirty="0" smtClean="0">
                <a:ea typeface="SimSun" pitchFamily="2" charset="-122"/>
                <a:cs typeface="Arial" charset="0"/>
              </a:rPr>
              <a:t>Copyright ©2014  </a:t>
            </a:r>
            <a:r>
              <a:rPr lang="en-US" altLang="ja-JP" sz="900" dirty="0" smtClean="0">
                <a:ea typeface="MS UI Gothic" pitchFamily="50" charset="-128"/>
                <a:cs typeface="Arial" charset="0"/>
              </a:rPr>
              <a:t>TOKYO</a:t>
            </a:r>
            <a:r>
              <a:rPr lang="ja-JP" altLang="en-US" sz="900" dirty="0" smtClean="0">
                <a:ea typeface="MS UI Gothic" pitchFamily="50" charset="-128"/>
                <a:cs typeface="Arial" charset="0"/>
              </a:rPr>
              <a:t> </a:t>
            </a:r>
            <a:r>
              <a:rPr lang="en-US" altLang="ja-JP" sz="900" dirty="0" smtClean="0">
                <a:ea typeface="MS UI Gothic" pitchFamily="50" charset="-128"/>
                <a:cs typeface="Arial" charset="0"/>
              </a:rPr>
              <a:t>SHOKO RESEARCH, LTD.</a:t>
            </a:r>
          </a:p>
        </p:txBody>
      </p:sp>
      <p:sp>
        <p:nvSpPr>
          <p:cNvPr id="5131" name="Rectangle 11"/>
          <p:cNvSpPr>
            <a:spLocks noGrp="1" noChangeArrowheads="1"/>
          </p:cNvSpPr>
          <p:nvPr>
            <p:ph type="sldNum" sz="quarter" idx="4"/>
          </p:nvPr>
        </p:nvSpPr>
        <p:spPr bwMode="auto">
          <a:xfrm>
            <a:off x="50800" y="6559550"/>
            <a:ext cx="622300"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defRPr sz="1400" b="0">
                <a:solidFill>
                  <a:schemeClr val="tx1"/>
                </a:solidFill>
                <a:ea typeface="ＭＳ Ｐゴシック" pitchFamily="50" charset="-128"/>
              </a:defRPr>
            </a:lvl1pPr>
          </a:lstStyle>
          <a:p>
            <a:pPr>
              <a:defRPr/>
            </a:pPr>
            <a:fld id="{3117A66B-0B07-4F85-BF48-E59590449EB2}" type="slidenum">
              <a:rPr lang="ja-JP" altLang="en-US"/>
              <a:pPr>
                <a:defRPr/>
              </a:pPr>
              <a:t>‹#›</a:t>
            </a:fld>
            <a:endParaRPr lang="en-US" altLang="ja-JP"/>
          </a:p>
        </p:txBody>
      </p:sp>
      <p:pic>
        <p:nvPicPr>
          <p:cNvPr id="1058"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01050" y="6473825"/>
            <a:ext cx="719138" cy="3540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5208" r:id="rId1"/>
    <p:sldLayoutId id="2147485209" r:id="rId2"/>
    <p:sldLayoutId id="2147485210" r:id="rId3"/>
    <p:sldLayoutId id="2147485211" r:id="rId4"/>
    <p:sldLayoutId id="2147485212" r:id="rId5"/>
    <p:sldLayoutId id="2147485213" r:id="rId6"/>
    <p:sldLayoutId id="2147485214" r:id="rId7"/>
    <p:sldLayoutId id="2147485215" r:id="rId8"/>
    <p:sldLayoutId id="2147485216" r:id="rId9"/>
    <p:sldLayoutId id="2147485217" r:id="rId10"/>
    <p:sldLayoutId id="2147485218" r:id="rId11"/>
  </p:sldLayoutIdLst>
  <p:transition>
    <p:cover dir="r"/>
  </p:transition>
  <p:timing>
    <p:tnLst>
      <p:par>
        <p:cTn id="1" dur="indefinite" restart="never" nodeType="tmRoot"/>
      </p:par>
    </p:tnLst>
  </p:timing>
  <p:hf hd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2pPr>
      <a:lvl3pPr algn="l" rtl="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3pPr>
      <a:lvl4pPr algn="l" rtl="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4pPr>
      <a:lvl5pPr algn="l" rtl="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HGP創英角ｺﾞｼｯｸUB"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38.wmf"/><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1" name="Rectangle 2058"/>
          <p:cNvSpPr>
            <a:spLocks noChangeArrowheads="1"/>
          </p:cNvSpPr>
          <p:nvPr/>
        </p:nvSpPr>
        <p:spPr bwMode="auto">
          <a:xfrm>
            <a:off x="800228" y="2045831"/>
            <a:ext cx="6505447"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eaLnBrk="0" hangingPunct="0">
              <a:lnSpc>
                <a:spcPct val="115000"/>
              </a:lnSpc>
            </a:pPr>
            <a:r>
              <a:rPr kumimoji="1" lang="en-US" altLang="ja-JP" sz="3600" dirty="0" smtClean="0">
                <a:solidFill>
                  <a:schemeClr val="accent2"/>
                </a:solidFill>
                <a:latin typeface="Times New Roman" pitchFamily="18" charset="0"/>
              </a:rPr>
              <a:t>『</a:t>
            </a:r>
            <a:r>
              <a:rPr kumimoji="1" lang="ja-JP" altLang="en-US" sz="3600" dirty="0" smtClean="0">
                <a:solidFill>
                  <a:schemeClr val="accent2"/>
                </a:solidFill>
                <a:latin typeface="Times New Roman" pitchFamily="18" charset="0"/>
              </a:rPr>
              <a:t>消費税増税と日本経済</a:t>
            </a:r>
            <a:r>
              <a:rPr kumimoji="1" lang="en-US" altLang="ja-JP" sz="3600" dirty="0" smtClean="0">
                <a:solidFill>
                  <a:schemeClr val="accent2"/>
                </a:solidFill>
                <a:latin typeface="Times New Roman" pitchFamily="18" charset="0"/>
              </a:rPr>
              <a:t>』</a:t>
            </a:r>
            <a:endParaRPr kumimoji="1" lang="en-US" altLang="ja-JP" sz="3600" dirty="0" smtClean="0">
              <a:solidFill>
                <a:schemeClr val="accent2"/>
              </a:solidFill>
              <a:latin typeface="Times New Roman" pitchFamily="18" charset="0"/>
            </a:endParaRPr>
          </a:p>
        </p:txBody>
      </p:sp>
      <p:sp>
        <p:nvSpPr>
          <p:cNvPr id="55302" name="テキスト ボックス 1"/>
          <p:cNvSpPr txBox="1">
            <a:spLocks noChangeArrowheads="1"/>
          </p:cNvSpPr>
          <p:nvPr/>
        </p:nvSpPr>
        <p:spPr bwMode="auto">
          <a:xfrm>
            <a:off x="6634163" y="403225"/>
            <a:ext cx="1866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r>
              <a:rPr kumimoji="1" lang="en-US" altLang="ja-JP" sz="1600" b="0" dirty="0" smtClean="0"/>
              <a:t>2014</a:t>
            </a:r>
            <a:r>
              <a:rPr kumimoji="1" lang="ja-JP" altLang="en-US" sz="1600" b="0" dirty="0" smtClean="0"/>
              <a:t>年</a:t>
            </a:r>
            <a:r>
              <a:rPr kumimoji="1" lang="en-US" altLang="ja-JP" sz="1600" b="0" dirty="0"/>
              <a:t>5</a:t>
            </a:r>
            <a:r>
              <a:rPr kumimoji="1" lang="ja-JP" altLang="en-US" sz="1600" b="0" dirty="0" smtClean="0"/>
              <a:t>月</a:t>
            </a:r>
            <a:r>
              <a:rPr kumimoji="1" lang="en-US" altLang="ja-JP" sz="1600" b="0" dirty="0" smtClean="0"/>
              <a:t>19</a:t>
            </a:r>
            <a:r>
              <a:rPr kumimoji="1" lang="ja-JP" altLang="en-US" sz="1600" b="0" dirty="0" smtClean="0"/>
              <a:t>日</a:t>
            </a:r>
            <a:endParaRPr kumimoji="1" lang="ja-JP" altLang="en-US" sz="2400" b="0" dirty="0"/>
          </a:p>
        </p:txBody>
      </p:sp>
      <p:grpSp>
        <p:nvGrpSpPr>
          <p:cNvPr id="55303" name="Group 63"/>
          <p:cNvGrpSpPr>
            <a:grpSpLocks/>
          </p:cNvGrpSpPr>
          <p:nvPr/>
        </p:nvGrpSpPr>
        <p:grpSpPr bwMode="auto">
          <a:xfrm>
            <a:off x="4763" y="629367"/>
            <a:ext cx="6629400" cy="2847975"/>
            <a:chOff x="3" y="559"/>
            <a:chExt cx="4192" cy="1796"/>
          </a:xfrm>
        </p:grpSpPr>
        <p:sp>
          <p:nvSpPr>
            <p:cNvPr id="18" name="Line 64"/>
            <p:cNvSpPr>
              <a:spLocks noChangeShapeType="1"/>
            </p:cNvSpPr>
            <p:nvPr/>
          </p:nvSpPr>
          <p:spPr bwMode="ltGray">
            <a:xfrm>
              <a:off x="506" y="559"/>
              <a:ext cx="0" cy="1793"/>
            </a:xfrm>
            <a:prstGeom prst="line">
              <a:avLst/>
            </a:prstGeom>
            <a:noFill/>
            <a:ln w="9525">
              <a:solidFill>
                <a:srgbClr val="6F89F7"/>
              </a:solidFill>
              <a:round/>
              <a:headEnd/>
              <a:tailEnd/>
            </a:ln>
            <a:effectLst/>
          </p:spPr>
          <p:txBody>
            <a:bodyPr wrap="none" anchor="ctr"/>
            <a:lstStyle/>
            <a:p>
              <a:pPr algn="l">
                <a:defRPr/>
              </a:pPr>
              <a:endParaRPr lang="ja-JP" altLang="en-US" sz="2000" dirty="0">
                <a:solidFill>
                  <a:schemeClr val="tx1"/>
                </a:solidFill>
                <a:effectLst>
                  <a:outerShdw blurRad="38100" dist="38100" dir="2700000" algn="tl">
                    <a:srgbClr val="000000">
                      <a:alpha val="43137"/>
                    </a:srgbClr>
                  </a:outerShdw>
                </a:effectLst>
              </a:endParaRPr>
            </a:p>
          </p:txBody>
        </p:sp>
        <p:sp>
          <p:nvSpPr>
            <p:cNvPr id="19" name="Line 65"/>
            <p:cNvSpPr>
              <a:spLocks noChangeShapeType="1"/>
            </p:cNvSpPr>
            <p:nvPr/>
          </p:nvSpPr>
          <p:spPr bwMode="ltGray">
            <a:xfrm flipH="1" flipV="1">
              <a:off x="3" y="1921"/>
              <a:ext cx="3211" cy="1"/>
            </a:xfrm>
            <a:prstGeom prst="line">
              <a:avLst/>
            </a:prstGeom>
            <a:noFill/>
            <a:ln w="9525">
              <a:solidFill>
                <a:srgbClr val="6F89F7"/>
              </a:solidFill>
              <a:round/>
              <a:headEnd/>
              <a:tailEnd/>
            </a:ln>
            <a:effectLst/>
          </p:spPr>
          <p:txBody>
            <a:bodyPr wrap="none" anchor="ctr"/>
            <a:lstStyle/>
            <a:p>
              <a:pPr algn="l">
                <a:defRPr/>
              </a:pPr>
              <a:endParaRPr lang="ja-JP" altLang="en-US" sz="2000" dirty="0">
                <a:solidFill>
                  <a:schemeClr val="tx1"/>
                </a:solidFill>
                <a:effectLst>
                  <a:outerShdw blurRad="38100" dist="38100" dir="2700000" algn="tl">
                    <a:srgbClr val="000000">
                      <a:alpha val="43137"/>
                    </a:srgbClr>
                  </a:outerShdw>
                </a:effectLst>
              </a:endParaRPr>
            </a:p>
          </p:txBody>
        </p:sp>
        <p:sp>
          <p:nvSpPr>
            <p:cNvPr id="20" name="Line 66"/>
            <p:cNvSpPr>
              <a:spLocks noChangeShapeType="1"/>
            </p:cNvSpPr>
            <p:nvPr/>
          </p:nvSpPr>
          <p:spPr bwMode="ltGray">
            <a:xfrm flipH="1" flipV="1">
              <a:off x="384" y="941"/>
              <a:ext cx="3811" cy="1"/>
            </a:xfrm>
            <a:prstGeom prst="line">
              <a:avLst/>
            </a:prstGeom>
            <a:noFill/>
            <a:ln w="9525">
              <a:solidFill>
                <a:srgbClr val="6F89F7"/>
              </a:solidFill>
              <a:round/>
              <a:headEnd/>
              <a:tailEnd/>
            </a:ln>
            <a:effectLst/>
          </p:spPr>
          <p:txBody>
            <a:bodyPr wrap="none" anchor="ctr"/>
            <a:lstStyle/>
            <a:p>
              <a:pPr algn="l">
                <a:defRPr/>
              </a:pPr>
              <a:endParaRPr lang="ja-JP" altLang="en-US" sz="2000" dirty="0">
                <a:solidFill>
                  <a:schemeClr val="tx1"/>
                </a:solidFill>
                <a:effectLst>
                  <a:outerShdw blurRad="38100" dist="38100" dir="2700000" algn="tl">
                    <a:srgbClr val="000000">
                      <a:alpha val="43137"/>
                    </a:srgbClr>
                  </a:outerShdw>
                </a:effectLst>
              </a:endParaRPr>
            </a:p>
          </p:txBody>
        </p:sp>
        <p:sp>
          <p:nvSpPr>
            <p:cNvPr id="21" name="Arc 67"/>
            <p:cNvSpPr>
              <a:spLocks/>
            </p:cNvSpPr>
            <p:nvPr/>
          </p:nvSpPr>
          <p:spPr bwMode="ltGray">
            <a:xfrm rot="16200000" flipH="1">
              <a:off x="433" y="853"/>
              <a:ext cx="141" cy="172"/>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rgbClr val="6F89F7"/>
              </a:solidFill>
              <a:round/>
              <a:headEnd/>
              <a:tailEnd/>
            </a:ln>
            <a:effectLst/>
          </p:spPr>
          <p:txBody>
            <a:bodyPr wrap="none" anchor="ctr"/>
            <a:lstStyle/>
            <a:p>
              <a:pPr algn="l">
                <a:defRPr/>
              </a:pPr>
              <a:endParaRPr lang="ja-JP" altLang="en-US" sz="2000" dirty="0">
                <a:solidFill>
                  <a:schemeClr val="tx1"/>
                </a:solidFill>
                <a:effectLst>
                  <a:outerShdw blurRad="38100" dist="38100" dir="2700000" algn="tl">
                    <a:srgbClr val="000000">
                      <a:alpha val="43137"/>
                    </a:srgbClr>
                  </a:outerShdw>
                </a:effectLst>
              </a:endParaRPr>
            </a:p>
          </p:txBody>
        </p:sp>
      </p:grpSp>
      <p:grpSp>
        <p:nvGrpSpPr>
          <p:cNvPr id="55308" name="Group 68"/>
          <p:cNvGrpSpPr>
            <a:grpSpLocks/>
          </p:cNvGrpSpPr>
          <p:nvPr/>
        </p:nvGrpSpPr>
        <p:grpSpPr bwMode="auto">
          <a:xfrm>
            <a:off x="2339975" y="3101975"/>
            <a:ext cx="6022975" cy="2873375"/>
            <a:chOff x="1480" y="1952"/>
            <a:chExt cx="3808" cy="1812"/>
          </a:xfrm>
        </p:grpSpPr>
        <p:sp>
          <p:nvSpPr>
            <p:cNvPr id="23" name="Line 69"/>
            <p:cNvSpPr>
              <a:spLocks noChangeShapeType="1"/>
            </p:cNvSpPr>
            <p:nvPr/>
          </p:nvSpPr>
          <p:spPr bwMode="ltGray">
            <a:xfrm flipV="1">
              <a:off x="1480" y="3439"/>
              <a:ext cx="3811" cy="0"/>
            </a:xfrm>
            <a:prstGeom prst="line">
              <a:avLst/>
            </a:prstGeom>
            <a:noFill/>
            <a:ln w="9525">
              <a:solidFill>
                <a:srgbClr val="6F89F7"/>
              </a:solidFill>
              <a:round/>
              <a:headEnd/>
              <a:tailEnd/>
            </a:ln>
            <a:effectLst/>
          </p:spPr>
          <p:txBody>
            <a:bodyPr wrap="none" anchor="ctr"/>
            <a:lstStyle/>
            <a:p>
              <a:pPr algn="l">
                <a:defRPr/>
              </a:pPr>
              <a:endParaRPr lang="ja-JP" altLang="en-US" sz="2000" dirty="0">
                <a:solidFill>
                  <a:schemeClr val="tx1"/>
                </a:solidFill>
                <a:effectLst>
                  <a:outerShdw blurRad="38100" dist="38100" dir="2700000" algn="tl">
                    <a:srgbClr val="000000">
                      <a:alpha val="43137"/>
                    </a:srgbClr>
                  </a:outerShdw>
                </a:effectLst>
              </a:endParaRPr>
            </a:p>
          </p:txBody>
        </p:sp>
        <p:sp>
          <p:nvSpPr>
            <p:cNvPr id="24" name="Line 70"/>
            <p:cNvSpPr>
              <a:spLocks noChangeShapeType="1"/>
            </p:cNvSpPr>
            <p:nvPr/>
          </p:nvSpPr>
          <p:spPr bwMode="ltGray">
            <a:xfrm flipH="1">
              <a:off x="5172" y="1952"/>
              <a:ext cx="0" cy="1809"/>
            </a:xfrm>
            <a:prstGeom prst="line">
              <a:avLst/>
            </a:prstGeom>
            <a:noFill/>
            <a:ln w="9525">
              <a:solidFill>
                <a:srgbClr val="6F89F7"/>
              </a:solidFill>
              <a:round/>
              <a:headEnd/>
              <a:tailEnd/>
            </a:ln>
            <a:effectLst/>
          </p:spPr>
          <p:txBody>
            <a:bodyPr wrap="none" anchor="ctr"/>
            <a:lstStyle/>
            <a:p>
              <a:pPr algn="l">
                <a:defRPr/>
              </a:pPr>
              <a:endParaRPr lang="ja-JP" altLang="en-US" sz="2000" dirty="0">
                <a:solidFill>
                  <a:schemeClr val="tx1"/>
                </a:solidFill>
                <a:effectLst>
                  <a:outerShdw blurRad="38100" dist="38100" dir="2700000" algn="tl">
                    <a:srgbClr val="000000">
                      <a:alpha val="43137"/>
                    </a:srgbClr>
                  </a:outerShdw>
                </a:effectLst>
              </a:endParaRPr>
            </a:p>
          </p:txBody>
        </p:sp>
        <p:sp>
          <p:nvSpPr>
            <p:cNvPr id="25" name="Arc 71"/>
            <p:cNvSpPr>
              <a:spLocks/>
            </p:cNvSpPr>
            <p:nvPr/>
          </p:nvSpPr>
          <p:spPr bwMode="ltGray">
            <a:xfrm rot="5400000">
              <a:off x="5085"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rgbClr val="6F89F7"/>
              </a:solidFill>
              <a:round/>
              <a:headEnd/>
              <a:tailEnd/>
            </a:ln>
            <a:effectLst/>
          </p:spPr>
          <p:txBody>
            <a:bodyPr wrap="none" anchor="ctr"/>
            <a:lstStyle/>
            <a:p>
              <a:pPr algn="l">
                <a:defRPr/>
              </a:pPr>
              <a:endParaRPr lang="ja-JP" altLang="en-US" sz="2000" dirty="0">
                <a:solidFill>
                  <a:schemeClr val="tx1"/>
                </a:solidFill>
                <a:effectLst>
                  <a:outerShdw blurRad="38100" dist="38100" dir="2700000" algn="tl">
                    <a:srgbClr val="000000">
                      <a:alpha val="43137"/>
                    </a:srgbClr>
                  </a:outerShdw>
                </a:effectLst>
              </a:endParaRPr>
            </a:p>
          </p:txBody>
        </p:sp>
      </p:grpSp>
      <p:sp>
        <p:nvSpPr>
          <p:cNvPr id="55313" name="Rectangle 17"/>
          <p:cNvSpPr>
            <a:spLocks noChangeArrowheads="1"/>
          </p:cNvSpPr>
          <p:nvPr/>
        </p:nvSpPr>
        <p:spPr bwMode="auto">
          <a:xfrm>
            <a:off x="8351838" y="171450"/>
            <a:ext cx="601662" cy="4286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pic>
        <p:nvPicPr>
          <p:cNvPr id="16" name="Picture 76" descr="symbol-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2474" y="4921374"/>
            <a:ext cx="803275" cy="49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http://home.tsr-net.co.jp/koho/logo/new-logo/tsr/jpg-data/logo-jp-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80" r="12579"/>
          <a:stretch/>
        </p:blipFill>
        <p:spPr bwMode="auto">
          <a:xfrm>
            <a:off x="3852474" y="4965314"/>
            <a:ext cx="4327003" cy="42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058"/>
          <p:cNvSpPr>
            <a:spLocks noChangeArrowheads="1"/>
          </p:cNvSpPr>
          <p:nvPr/>
        </p:nvSpPr>
        <p:spPr bwMode="auto">
          <a:xfrm>
            <a:off x="1025164" y="559195"/>
            <a:ext cx="1918061" cy="60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ja-JP" altLang="en-US" sz="3200" dirty="0" smtClean="0">
                <a:solidFill>
                  <a:schemeClr val="accent2"/>
                </a:solidFill>
                <a:latin typeface="Times New Roman" pitchFamily="18" charset="0"/>
              </a:rPr>
              <a:t>モラル会</a:t>
            </a:r>
            <a:endParaRPr kumimoji="1" lang="en-US" altLang="ja-JP" sz="3200" dirty="0" smtClean="0">
              <a:solidFill>
                <a:schemeClr val="accent2"/>
              </a:solidFill>
              <a:latin typeface="Times New Roman" pitchFamily="18" charset="0"/>
            </a:endParaRPr>
          </a:p>
        </p:txBody>
      </p:sp>
    </p:spTree>
  </p:cSld>
  <p:clrMapOvr>
    <a:masterClrMapping/>
  </p:clrMapOvr>
  <p:transition spd="med">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タイトル 1"/>
          <p:cNvSpPr>
            <a:spLocks/>
          </p:cNvSpPr>
          <p:nvPr/>
        </p:nvSpPr>
        <p:spPr bwMode="auto">
          <a:xfrm>
            <a:off x="468314" y="274638"/>
            <a:ext cx="3808411"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solidFill>
                  <a:srgbClr val="000000"/>
                </a:solidFill>
              </a:rPr>
              <a:t>中小企業の業績推移①　</a:t>
            </a:r>
            <a:endParaRPr lang="en-US" altLang="ja-JP" b="0" dirty="0">
              <a:solidFill>
                <a:srgbClr val="000000"/>
              </a:solidFill>
            </a:endParaRPr>
          </a:p>
        </p:txBody>
      </p:sp>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solidFill>
                  <a:srgbClr val="000000"/>
                </a:solidFill>
              </a:rPr>
              <a:pPr algn="r" eaLnBrk="0" hangingPunct="0"/>
              <a:t>10</a:t>
            </a:fld>
            <a:endParaRPr lang="en-US" altLang="ja-JP" sz="1200" b="0" dirty="0">
              <a:solidFill>
                <a:srgbClr val="000000"/>
              </a:solidFill>
            </a:endParaRPr>
          </a:p>
        </p:txBody>
      </p:sp>
      <p:sp>
        <p:nvSpPr>
          <p:cNvPr id="13" name="AutoShape 6"/>
          <p:cNvSpPr>
            <a:spLocks noChangeArrowheads="1"/>
          </p:cNvSpPr>
          <p:nvPr/>
        </p:nvSpPr>
        <p:spPr bwMode="auto">
          <a:xfrm>
            <a:off x="1047750" y="872008"/>
            <a:ext cx="2533650" cy="650391"/>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C00000"/>
                </a:solidFill>
                <a:latin typeface="Times New Roman" pitchFamily="18" charset="0"/>
              </a:rPr>
              <a:t>◇</a:t>
            </a:r>
            <a:r>
              <a:rPr kumimoji="1" lang="ja-JP" altLang="en-US" sz="1400" dirty="0" smtClean="0">
                <a:solidFill>
                  <a:srgbClr val="C00000"/>
                </a:solidFill>
                <a:latin typeface="Times New Roman" pitchFamily="18" charset="0"/>
              </a:rPr>
              <a:t>資本金</a:t>
            </a:r>
            <a:r>
              <a:rPr kumimoji="1" lang="en-US" altLang="ja-JP" sz="1400" dirty="0" smtClean="0">
                <a:solidFill>
                  <a:srgbClr val="C00000"/>
                </a:solidFill>
                <a:latin typeface="Times New Roman" pitchFamily="18" charset="0"/>
              </a:rPr>
              <a:t>1</a:t>
            </a:r>
            <a:r>
              <a:rPr kumimoji="1" lang="ja-JP" altLang="en-US" sz="1400" dirty="0" smtClean="0">
                <a:solidFill>
                  <a:srgbClr val="C00000"/>
                </a:solidFill>
                <a:latin typeface="Times New Roman" pitchFamily="18" charset="0"/>
              </a:rPr>
              <a:t>億円未満　売上高</a:t>
            </a:r>
            <a:endParaRPr kumimoji="1" lang="en-US" altLang="ja-JP" sz="1400" dirty="0" smtClean="0">
              <a:solidFill>
                <a:srgbClr val="C00000"/>
              </a:solidFill>
              <a:latin typeface="Times New Roman" pitchFamily="18" charset="0"/>
            </a:endParaRPr>
          </a:p>
          <a:p>
            <a:pPr algn="l" eaLnBrk="0" hangingPunct="0">
              <a:lnSpc>
                <a:spcPct val="115000"/>
              </a:lnSpc>
            </a:pPr>
            <a:r>
              <a:rPr kumimoji="1" lang="ja-JP" altLang="en-US" sz="1400" dirty="0" smtClean="0">
                <a:solidFill>
                  <a:srgbClr val="C00000"/>
                </a:solidFill>
                <a:latin typeface="Times New Roman" pitchFamily="18" charset="0"/>
              </a:rPr>
              <a:t>　（無作為抽出、以下同）</a:t>
            </a:r>
            <a:endParaRPr kumimoji="1" lang="en-US" altLang="ja-JP" sz="1400" dirty="0" smtClean="0">
              <a:solidFill>
                <a:srgbClr val="C00000"/>
              </a:solidFill>
              <a:latin typeface="Times New Roman" pitchFamily="18" charset="0"/>
            </a:endParaRPr>
          </a:p>
        </p:txBody>
      </p:sp>
      <p:sp>
        <p:nvSpPr>
          <p:cNvPr id="14" name="テキスト ボックス 2"/>
          <p:cNvSpPr txBox="1">
            <a:spLocks noChangeArrowheads="1"/>
          </p:cNvSpPr>
          <p:nvPr/>
        </p:nvSpPr>
        <p:spPr bwMode="auto">
          <a:xfrm>
            <a:off x="5969000" y="1631950"/>
            <a:ext cx="1263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solidFill>
                  <a:srgbClr val="000000"/>
                </a:solidFill>
              </a:rPr>
              <a:t>【</a:t>
            </a:r>
            <a:r>
              <a:rPr kumimoji="1" lang="ja-JP" altLang="en-US" sz="1000" b="0" dirty="0">
                <a:solidFill>
                  <a:srgbClr val="000000"/>
                </a:solidFill>
              </a:rPr>
              <a:t>単位</a:t>
            </a:r>
            <a:r>
              <a:rPr kumimoji="1" lang="ja-JP" altLang="en-US" sz="1000" b="0" dirty="0" smtClean="0">
                <a:solidFill>
                  <a:srgbClr val="000000"/>
                </a:solidFill>
              </a:rPr>
              <a:t>：千円、社</a:t>
            </a:r>
            <a:r>
              <a:rPr kumimoji="1" lang="en-US" altLang="ja-JP" sz="1000" b="0" dirty="0" smtClean="0">
                <a:solidFill>
                  <a:srgbClr val="000000"/>
                </a:solidFill>
              </a:rPr>
              <a:t>】</a:t>
            </a:r>
            <a:endParaRPr kumimoji="1" lang="en-US" altLang="ja-JP" sz="1000" b="0"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878761300"/>
              </p:ext>
            </p:extLst>
          </p:nvPr>
        </p:nvGraphicFramePr>
        <p:xfrm>
          <a:off x="1911350" y="1876425"/>
          <a:ext cx="5321300" cy="2105025"/>
        </p:xfrm>
        <a:graphic>
          <a:graphicData uri="http://schemas.openxmlformats.org/drawingml/2006/table">
            <a:tbl>
              <a:tblPr/>
              <a:tblGrid>
                <a:gridCol w="825500"/>
                <a:gridCol w="447675"/>
                <a:gridCol w="790575"/>
                <a:gridCol w="790575"/>
                <a:gridCol w="733425"/>
                <a:gridCol w="561975"/>
                <a:gridCol w="390525"/>
                <a:gridCol w="390525"/>
                <a:gridCol w="390525"/>
              </a:tblGrid>
              <a:tr h="120174">
                <a:tc rowSpan="2">
                  <a:txBody>
                    <a:bodyPr/>
                    <a:lstStyle/>
                    <a:p>
                      <a:pPr algn="ctr" fontAlgn="ctr"/>
                      <a:r>
                        <a:rPr lang="ja-JP" altLang="en-US" sz="800" b="0" i="0" u="none" strike="noStrike">
                          <a:solidFill>
                            <a:srgbClr val="000000"/>
                          </a:solidFill>
                          <a:effectLst/>
                          <a:latin typeface="ＭＳ Ｐゴシック"/>
                        </a:rPr>
                        <a:t>産業名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a:rPr>
                        <a:t>社数</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ja-JP" altLang="en-US" sz="800" b="0" i="0" u="none" strike="noStrike">
                          <a:solidFill>
                            <a:srgbClr val="000000"/>
                          </a:solidFill>
                          <a:effectLst/>
                          <a:latin typeface="ＭＳ Ｐゴシック"/>
                        </a:rPr>
                        <a:t>売上高</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446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前期差</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ＭＳ Ｐゴシック"/>
                        </a:rPr>
                        <a:t>増収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減収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横ばい</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農・林・漁・鉱業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93,861,034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90,896,491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2,964,543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137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18,326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5,094,395,892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4,827,623,469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266,772,423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9,844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8,086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7,832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5,689,453,176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5,761,480,914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72,027,738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1.25%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3,194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3,739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899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卸売業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6,513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9,303,305,979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8,999,649,669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303,656,310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2,831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3,006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676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3,293,284,587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3,151,285,769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141,998,818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1,706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1,589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金融・保険業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25,017,644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24,916,066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101,578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0.41%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34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不動産業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2,819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941,597,793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862,810,662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78,787,131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1,228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1,056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運輸業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807,823,092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775,143,328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32,679,764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638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486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情報通信業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599,179,376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576,558,049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22,621,327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683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542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サービス業他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10,435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4,550,551,756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4,514,789,894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35,761,862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0.79%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4,887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4,642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ctr" fontAlgn="ctr"/>
                      <a:r>
                        <a:rPr lang="ja-JP" altLang="en-US" sz="800" b="0" i="0" u="none" strike="noStrike">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53,070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30,398,470,329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29,585,154,311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813,316,018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2.75%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25,274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23,365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4,431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テキスト ボックス 2"/>
          <p:cNvSpPr txBox="1">
            <a:spLocks noChangeArrowheads="1"/>
          </p:cNvSpPr>
          <p:nvPr/>
        </p:nvSpPr>
        <p:spPr bwMode="auto">
          <a:xfrm>
            <a:off x="1911350" y="1591043"/>
            <a:ext cx="1527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200" b="0" dirty="0" smtClean="0">
                <a:solidFill>
                  <a:srgbClr val="FF0000"/>
                </a:solidFill>
              </a:rPr>
              <a:t>【2013</a:t>
            </a:r>
            <a:r>
              <a:rPr kumimoji="1" lang="ja-JP" altLang="en-US" sz="1200" b="0" dirty="0" smtClean="0">
                <a:solidFill>
                  <a:srgbClr val="FF0000"/>
                </a:solidFill>
              </a:rPr>
              <a:t>年</a:t>
            </a:r>
            <a:r>
              <a:rPr kumimoji="1" lang="en-US" altLang="ja-JP" sz="1200" b="0" dirty="0" smtClean="0">
                <a:solidFill>
                  <a:srgbClr val="FF0000"/>
                </a:solidFill>
              </a:rPr>
              <a:t>9</a:t>
            </a:r>
            <a:r>
              <a:rPr kumimoji="1" lang="ja-JP" altLang="en-US" sz="1200" b="0" dirty="0" smtClean="0">
                <a:solidFill>
                  <a:srgbClr val="FF0000"/>
                </a:solidFill>
              </a:rPr>
              <a:t>月期決算</a:t>
            </a:r>
            <a:r>
              <a:rPr kumimoji="1" lang="en-US" altLang="ja-JP" sz="1200" b="0" dirty="0" smtClean="0">
                <a:solidFill>
                  <a:srgbClr val="FF0000"/>
                </a:solidFill>
              </a:rPr>
              <a:t>】</a:t>
            </a:r>
            <a:endParaRPr kumimoji="1" lang="en-US" altLang="ja-JP" sz="1200" b="0" dirty="0">
              <a:solidFill>
                <a:srgbClr val="FF0000"/>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184198476"/>
              </p:ext>
            </p:extLst>
          </p:nvPr>
        </p:nvGraphicFramePr>
        <p:xfrm>
          <a:off x="1911350" y="4451350"/>
          <a:ext cx="5321300" cy="2105025"/>
        </p:xfrm>
        <a:graphic>
          <a:graphicData uri="http://schemas.openxmlformats.org/drawingml/2006/table">
            <a:tbl>
              <a:tblPr/>
              <a:tblGrid>
                <a:gridCol w="825500"/>
                <a:gridCol w="447675"/>
                <a:gridCol w="790575"/>
                <a:gridCol w="790575"/>
                <a:gridCol w="733425"/>
                <a:gridCol w="561975"/>
                <a:gridCol w="390525"/>
                <a:gridCol w="390525"/>
                <a:gridCol w="390525"/>
              </a:tblGrid>
              <a:tr h="0">
                <a:tc rowSpan="2">
                  <a:txBody>
                    <a:bodyPr/>
                    <a:lstStyle/>
                    <a:p>
                      <a:pPr algn="ctr" fontAlgn="ctr"/>
                      <a:r>
                        <a:rPr lang="ja-JP" altLang="en-US" sz="800" b="0" i="0" u="none" strike="noStrike" dirty="0">
                          <a:solidFill>
                            <a:srgbClr val="000000"/>
                          </a:solidFill>
                          <a:effectLst/>
                          <a:latin typeface="ＭＳ Ｐゴシック"/>
                        </a:rPr>
                        <a:t>産業名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a:rPr>
                        <a:t>社数</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ja-JP" altLang="en-US" sz="800" b="0" i="0" u="none" strike="noStrike">
                          <a:solidFill>
                            <a:srgbClr val="000000"/>
                          </a:solidFill>
                          <a:effectLst/>
                          <a:latin typeface="ＭＳ Ｐゴシック"/>
                        </a:rPr>
                        <a:t>売上高</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446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前期差</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ＭＳ Ｐゴシック"/>
                        </a:rPr>
                        <a:t>増収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減収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横ばい</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農・林・漁・鉱業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84,148,447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79,688,917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4,459,530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173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7,909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1,454,886,594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1,368,939,667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85,946,927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3,983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3,370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4,494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3,282,052,514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3,233,841,497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48,211,017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1,879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620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卸売業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4,578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5,467,297,794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5,253,928,654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213,369,140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2,064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1,869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ＭＳ Ｐゴシック"/>
                        </a:rPr>
                        <a:t>645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4,383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1,222,797,707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1,166,207,672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56,590,035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1,518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1,110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金融・保険業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34,289,088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34,770,931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481,843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1.39%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不動産業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1,672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302,873,140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285,141,928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17,731,212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708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617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運輸業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487,576,030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470,902,784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16,673,246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226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情報通信業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311,335,700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298,465,777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12,869,923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321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サービス業他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4,929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2,325,447,131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2,305,918,805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19,528,326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0.85%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2,119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1,965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ctr" fontAlgn="ctr"/>
                      <a:r>
                        <a:rPr lang="ja-JP" altLang="en-US" sz="800" b="0" i="0" u="none" strike="noStrike">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29,948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14,972,704,145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dirty="0">
                          <a:solidFill>
                            <a:srgbClr val="000000"/>
                          </a:solidFill>
                          <a:effectLst/>
                          <a:latin typeface="ＭＳ Ｐゴシック"/>
                        </a:rPr>
                        <a:t>14,497,806,632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474,897,513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13,258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12,353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4,337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テキスト ボックス 2"/>
          <p:cNvSpPr txBox="1">
            <a:spLocks noChangeArrowheads="1"/>
          </p:cNvSpPr>
          <p:nvPr/>
        </p:nvSpPr>
        <p:spPr bwMode="auto">
          <a:xfrm>
            <a:off x="1911350" y="4174351"/>
            <a:ext cx="1670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200" b="0" dirty="0" smtClean="0">
                <a:solidFill>
                  <a:srgbClr val="FF0000"/>
                </a:solidFill>
              </a:rPr>
              <a:t>【2013</a:t>
            </a:r>
            <a:r>
              <a:rPr kumimoji="1" lang="ja-JP" altLang="en-US" sz="1200" b="0" dirty="0" smtClean="0">
                <a:solidFill>
                  <a:srgbClr val="FF0000"/>
                </a:solidFill>
              </a:rPr>
              <a:t>年</a:t>
            </a:r>
            <a:r>
              <a:rPr kumimoji="1" lang="en-US" altLang="ja-JP" sz="1200" b="0" dirty="0" smtClean="0">
                <a:solidFill>
                  <a:srgbClr val="FF0000"/>
                </a:solidFill>
              </a:rPr>
              <a:t>12</a:t>
            </a:r>
            <a:r>
              <a:rPr kumimoji="1" lang="ja-JP" altLang="en-US" sz="1200" b="0" dirty="0" smtClean="0">
                <a:solidFill>
                  <a:srgbClr val="FF0000"/>
                </a:solidFill>
              </a:rPr>
              <a:t>月期決算</a:t>
            </a:r>
            <a:r>
              <a:rPr kumimoji="1" lang="en-US" altLang="ja-JP" sz="1200" b="0" dirty="0" smtClean="0">
                <a:solidFill>
                  <a:srgbClr val="FF0000"/>
                </a:solidFill>
              </a:rPr>
              <a:t>】</a:t>
            </a:r>
            <a:endParaRPr kumimoji="1" lang="en-US" altLang="ja-JP" sz="1200" b="0" dirty="0">
              <a:solidFill>
                <a:srgbClr val="FF0000"/>
              </a:solidFill>
            </a:endParaRPr>
          </a:p>
        </p:txBody>
      </p:sp>
      <p:sp>
        <p:nvSpPr>
          <p:cNvPr id="17" name="テキスト ボックス 2"/>
          <p:cNvSpPr txBox="1">
            <a:spLocks noChangeArrowheads="1"/>
          </p:cNvSpPr>
          <p:nvPr/>
        </p:nvSpPr>
        <p:spPr bwMode="auto">
          <a:xfrm>
            <a:off x="5969000" y="4224318"/>
            <a:ext cx="1263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solidFill>
                  <a:srgbClr val="000000"/>
                </a:solidFill>
              </a:rPr>
              <a:t>【</a:t>
            </a:r>
            <a:r>
              <a:rPr kumimoji="1" lang="ja-JP" altLang="en-US" sz="1000" b="0" dirty="0">
                <a:solidFill>
                  <a:srgbClr val="000000"/>
                </a:solidFill>
              </a:rPr>
              <a:t>単位</a:t>
            </a:r>
            <a:r>
              <a:rPr kumimoji="1" lang="ja-JP" altLang="en-US" sz="1000" b="0" dirty="0" smtClean="0">
                <a:solidFill>
                  <a:srgbClr val="000000"/>
                </a:solidFill>
              </a:rPr>
              <a:t>：千円、社</a:t>
            </a:r>
            <a:r>
              <a:rPr kumimoji="1" lang="en-US" altLang="ja-JP" sz="1000" b="0" dirty="0" smtClean="0">
                <a:solidFill>
                  <a:srgbClr val="000000"/>
                </a:solidFill>
              </a:rPr>
              <a:t>】</a:t>
            </a:r>
            <a:endParaRPr kumimoji="1" lang="en-US" altLang="ja-JP" sz="1000" b="0" dirty="0">
              <a:solidFill>
                <a:srgbClr val="000000"/>
              </a:solidFill>
            </a:endParaRPr>
          </a:p>
        </p:txBody>
      </p:sp>
      <p:sp>
        <p:nvSpPr>
          <p:cNvPr id="11" name="AutoShape 6"/>
          <p:cNvSpPr>
            <a:spLocks noChangeArrowheads="1"/>
          </p:cNvSpPr>
          <p:nvPr/>
        </p:nvSpPr>
        <p:spPr bwMode="auto">
          <a:xfrm>
            <a:off x="4124326" y="620714"/>
            <a:ext cx="4267200" cy="924508"/>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0033CC"/>
                </a:solidFill>
                <a:latin typeface="Times New Roman" pitchFamily="18" charset="0"/>
              </a:rPr>
              <a:t>◇</a:t>
            </a:r>
            <a:r>
              <a:rPr kumimoji="1" lang="ja-JP" altLang="en-US" sz="1400" dirty="0" smtClean="0">
                <a:solidFill>
                  <a:srgbClr val="0033CC"/>
                </a:solidFill>
                <a:latin typeface="Times New Roman" pitchFamily="18" charset="0"/>
              </a:rPr>
              <a:t>製造業が苦戦</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0033CC"/>
                </a:solidFill>
                <a:latin typeface="Times New Roman" pitchFamily="18" charset="0"/>
              </a:rPr>
              <a:t>１．</a:t>
            </a:r>
            <a:r>
              <a:rPr kumimoji="1" lang="en-US" altLang="ja-JP" sz="1400" dirty="0" smtClean="0">
                <a:solidFill>
                  <a:srgbClr val="0033CC"/>
                </a:solidFill>
                <a:latin typeface="Times New Roman" pitchFamily="18" charset="0"/>
              </a:rPr>
              <a:t>9</a:t>
            </a:r>
            <a:r>
              <a:rPr kumimoji="1" lang="ja-JP" altLang="en-US" sz="1400" dirty="0" smtClean="0">
                <a:solidFill>
                  <a:srgbClr val="0033CC"/>
                </a:solidFill>
                <a:latin typeface="Times New Roman" pitchFamily="18" charset="0"/>
              </a:rPr>
              <a:t>月期では唯一、売上合計が前期を下回る</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0033CC"/>
                </a:solidFill>
                <a:latin typeface="Times New Roman" pitchFamily="18" charset="0"/>
              </a:rPr>
              <a:t>２．</a:t>
            </a:r>
            <a:r>
              <a:rPr kumimoji="1" lang="en-US" altLang="ja-JP" sz="1400" dirty="0" smtClean="0">
                <a:solidFill>
                  <a:srgbClr val="0033CC"/>
                </a:solidFill>
                <a:latin typeface="Times New Roman" pitchFamily="18" charset="0"/>
              </a:rPr>
              <a:t>9</a:t>
            </a:r>
            <a:r>
              <a:rPr kumimoji="1" lang="ja-JP" altLang="en-US" sz="1400" dirty="0" smtClean="0">
                <a:solidFill>
                  <a:srgbClr val="0033CC"/>
                </a:solidFill>
                <a:latin typeface="Times New Roman" pitchFamily="18" charset="0"/>
              </a:rPr>
              <a:t>月期、</a:t>
            </a:r>
            <a:r>
              <a:rPr kumimoji="1" lang="en-US" altLang="ja-JP" sz="1400" dirty="0" smtClean="0">
                <a:solidFill>
                  <a:srgbClr val="0033CC"/>
                </a:solidFill>
                <a:latin typeface="Times New Roman" pitchFamily="18" charset="0"/>
              </a:rPr>
              <a:t>12</a:t>
            </a:r>
            <a:r>
              <a:rPr kumimoji="1" lang="ja-JP" altLang="en-US" sz="1400" dirty="0" smtClean="0">
                <a:solidFill>
                  <a:srgbClr val="0033CC"/>
                </a:solidFill>
                <a:latin typeface="Times New Roman" pitchFamily="18" charset="0"/>
              </a:rPr>
              <a:t>月期とも減収企業が増収企業を上回る</a:t>
            </a:r>
            <a:endParaRPr kumimoji="1" lang="ja-JP" altLang="en-US" sz="1400" dirty="0">
              <a:solidFill>
                <a:srgbClr val="0033CC"/>
              </a:solidFill>
              <a:latin typeface="Times New Roman" pitchFamily="18" charset="0"/>
            </a:endParaRPr>
          </a:p>
        </p:txBody>
      </p:sp>
    </p:spTree>
    <p:extLst>
      <p:ext uri="{BB962C8B-B14F-4D97-AF65-F5344CB8AC3E}">
        <p14:creationId xmlns:p14="http://schemas.microsoft.com/office/powerpoint/2010/main" val="3185408096"/>
      </p:ext>
    </p:extLst>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タイトル 1"/>
          <p:cNvSpPr>
            <a:spLocks/>
          </p:cNvSpPr>
          <p:nvPr/>
        </p:nvSpPr>
        <p:spPr bwMode="auto">
          <a:xfrm>
            <a:off x="468314" y="274638"/>
            <a:ext cx="37893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solidFill>
                  <a:srgbClr val="000000"/>
                </a:solidFill>
              </a:rPr>
              <a:t>中小企業の業績推移②　</a:t>
            </a:r>
            <a:endParaRPr lang="en-US" altLang="ja-JP" b="0" dirty="0">
              <a:solidFill>
                <a:srgbClr val="000000"/>
              </a:solidFill>
            </a:endParaRPr>
          </a:p>
        </p:txBody>
      </p:sp>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solidFill>
                  <a:srgbClr val="000000"/>
                </a:solidFill>
              </a:rPr>
              <a:pPr algn="r" eaLnBrk="0" hangingPunct="0"/>
              <a:t>11</a:t>
            </a:fld>
            <a:endParaRPr lang="en-US" altLang="ja-JP" sz="1200" b="0" dirty="0">
              <a:solidFill>
                <a:srgbClr val="000000"/>
              </a:solidFill>
            </a:endParaRPr>
          </a:p>
        </p:txBody>
      </p:sp>
      <p:sp>
        <p:nvSpPr>
          <p:cNvPr id="13" name="AutoShape 6"/>
          <p:cNvSpPr>
            <a:spLocks noChangeArrowheads="1"/>
          </p:cNvSpPr>
          <p:nvPr/>
        </p:nvSpPr>
        <p:spPr bwMode="auto">
          <a:xfrm>
            <a:off x="1047750" y="1021233"/>
            <a:ext cx="2533650" cy="351941"/>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C00000"/>
                </a:solidFill>
                <a:latin typeface="Times New Roman" pitchFamily="18" charset="0"/>
              </a:rPr>
              <a:t>◇</a:t>
            </a:r>
            <a:r>
              <a:rPr kumimoji="1" lang="ja-JP" altLang="en-US" sz="1400" dirty="0" smtClean="0">
                <a:solidFill>
                  <a:srgbClr val="C00000"/>
                </a:solidFill>
                <a:latin typeface="Times New Roman" pitchFamily="18" charset="0"/>
              </a:rPr>
              <a:t>資本金</a:t>
            </a:r>
            <a:r>
              <a:rPr kumimoji="1" lang="en-US" altLang="ja-JP" sz="1400" dirty="0" smtClean="0">
                <a:solidFill>
                  <a:srgbClr val="C00000"/>
                </a:solidFill>
                <a:latin typeface="Times New Roman" pitchFamily="18" charset="0"/>
              </a:rPr>
              <a:t>1</a:t>
            </a:r>
            <a:r>
              <a:rPr kumimoji="1" lang="ja-JP" altLang="en-US" sz="1400" dirty="0" smtClean="0">
                <a:solidFill>
                  <a:srgbClr val="C00000"/>
                </a:solidFill>
                <a:latin typeface="Times New Roman" pitchFamily="18" charset="0"/>
              </a:rPr>
              <a:t>億円未満　利益金</a:t>
            </a:r>
            <a:endParaRPr kumimoji="1" lang="en-US" altLang="ja-JP" sz="1400" dirty="0" smtClean="0">
              <a:solidFill>
                <a:srgbClr val="C00000"/>
              </a:solidFill>
              <a:latin typeface="Times New Roman" pitchFamily="18" charset="0"/>
            </a:endParaRPr>
          </a:p>
        </p:txBody>
      </p:sp>
      <p:sp>
        <p:nvSpPr>
          <p:cNvPr id="14" name="テキスト ボックス 2"/>
          <p:cNvSpPr txBox="1">
            <a:spLocks noChangeArrowheads="1"/>
          </p:cNvSpPr>
          <p:nvPr/>
        </p:nvSpPr>
        <p:spPr bwMode="auto">
          <a:xfrm>
            <a:off x="6842127" y="1518690"/>
            <a:ext cx="1263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solidFill>
                  <a:srgbClr val="000000"/>
                </a:solidFill>
              </a:rPr>
              <a:t>【</a:t>
            </a:r>
            <a:r>
              <a:rPr kumimoji="1" lang="ja-JP" altLang="en-US" sz="1000" b="0" dirty="0">
                <a:solidFill>
                  <a:srgbClr val="000000"/>
                </a:solidFill>
              </a:rPr>
              <a:t>単位</a:t>
            </a:r>
            <a:r>
              <a:rPr kumimoji="1" lang="ja-JP" altLang="en-US" sz="1000" b="0" dirty="0" smtClean="0">
                <a:solidFill>
                  <a:srgbClr val="000000"/>
                </a:solidFill>
              </a:rPr>
              <a:t>：千円、社</a:t>
            </a:r>
            <a:r>
              <a:rPr kumimoji="1" lang="en-US" altLang="ja-JP" sz="1000" b="0" dirty="0" smtClean="0">
                <a:solidFill>
                  <a:srgbClr val="000000"/>
                </a:solidFill>
              </a:rPr>
              <a:t>】</a:t>
            </a:r>
            <a:endParaRPr kumimoji="1" lang="en-US" altLang="ja-JP" sz="1000" b="0" dirty="0">
              <a:solidFill>
                <a:srgbClr val="000000"/>
              </a:solidFill>
            </a:endParaRPr>
          </a:p>
        </p:txBody>
      </p:sp>
      <p:graphicFrame>
        <p:nvGraphicFramePr>
          <p:cNvPr id="2" name="表 1"/>
          <p:cNvGraphicFramePr>
            <a:graphicFrameLocks noGrp="1"/>
          </p:cNvGraphicFramePr>
          <p:nvPr>
            <p:extLst>
              <p:ext uri="{D42A27DB-BD31-4B8C-83A1-F6EECF244321}">
                <p14:modId xmlns:p14="http://schemas.microsoft.com/office/powerpoint/2010/main" val="3802566296"/>
              </p:ext>
            </p:extLst>
          </p:nvPr>
        </p:nvGraphicFramePr>
        <p:xfrm>
          <a:off x="1209673" y="1763165"/>
          <a:ext cx="6896104" cy="2138045"/>
        </p:xfrm>
        <a:graphic>
          <a:graphicData uri="http://schemas.openxmlformats.org/drawingml/2006/table">
            <a:tbl>
              <a:tblPr/>
              <a:tblGrid>
                <a:gridCol w="827023"/>
                <a:gridCol w="448501"/>
                <a:gridCol w="792034"/>
                <a:gridCol w="792034"/>
                <a:gridCol w="734778"/>
                <a:gridCol w="563012"/>
                <a:gridCol w="391246"/>
                <a:gridCol w="391246"/>
                <a:gridCol w="391246"/>
                <a:gridCol w="391246"/>
                <a:gridCol w="391246"/>
                <a:gridCol w="391246"/>
                <a:gridCol w="391246"/>
              </a:tblGrid>
              <a:tr h="164465">
                <a:tc rowSpan="2">
                  <a:txBody>
                    <a:bodyPr/>
                    <a:lstStyle/>
                    <a:p>
                      <a:pPr algn="ctr" fontAlgn="ctr"/>
                      <a:r>
                        <a:rPr lang="ja-JP" altLang="en-US" sz="800" b="0" i="0" u="none" strike="noStrike">
                          <a:solidFill>
                            <a:srgbClr val="000000"/>
                          </a:solidFill>
                          <a:effectLst/>
                          <a:latin typeface="ＭＳ Ｐゴシック"/>
                        </a:rPr>
                        <a:t>産業名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a:rPr>
                        <a:t>社数</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ja-JP" altLang="en-US" sz="800" b="0" i="0" u="none" strike="noStrike">
                          <a:solidFill>
                            <a:srgbClr val="000000"/>
                          </a:solidFill>
                          <a:effectLst/>
                          <a:latin typeface="ＭＳ Ｐゴシック"/>
                        </a:rPr>
                        <a:t>利益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r>
              <a:tr h="16446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前期差</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ＭＳ Ｐゴシック"/>
                        </a:rPr>
                        <a:t>増益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減益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横ばい</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黒字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赤字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黒字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赤字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農・林・漁・鉱業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835,430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698,604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136,826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18,326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70,312,806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44,285,340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26,027,466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58.77%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9,726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8,072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13,630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4,632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13,172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5,088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7,832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93,828,343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87,992,539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5,835,804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3,444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3,345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6,121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6,220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卸売業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6,513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75,490,975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63,705,968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11,785,007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2,862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2,802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5,289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5,362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32,599,752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29,630,078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2,969,674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1,579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3,075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3,123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金融・保険業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11,287,195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5,920,086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5,367,109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90.66%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不動産業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2,819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44,700,284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35,618,227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9,082,057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1,219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2,380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運輸業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7,681,382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6,859,520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821,862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11.98%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549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546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980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984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情報通信業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18,580,487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12,153,734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6,426,753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52.88%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670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165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サービス業他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10,435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85,700,411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85,123,267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577,144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0.68%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4,768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4,611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7,897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2,386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7,955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ctr" fontAlgn="ctr"/>
                      <a:r>
                        <a:rPr lang="ja-JP" altLang="en-US" sz="800" b="0" i="0" u="none" strike="noStrike">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53,070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441,017,065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371,987,363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69,029,702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25,089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22,689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5,292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40,912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11,517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40,710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11,758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910332297"/>
              </p:ext>
            </p:extLst>
          </p:nvPr>
        </p:nvGraphicFramePr>
        <p:xfrm>
          <a:off x="1209673" y="4418330"/>
          <a:ext cx="6896104" cy="2138045"/>
        </p:xfrm>
        <a:graphic>
          <a:graphicData uri="http://schemas.openxmlformats.org/drawingml/2006/table">
            <a:tbl>
              <a:tblPr/>
              <a:tblGrid>
                <a:gridCol w="827023"/>
                <a:gridCol w="448501"/>
                <a:gridCol w="792034"/>
                <a:gridCol w="792034"/>
                <a:gridCol w="734778"/>
                <a:gridCol w="563012"/>
                <a:gridCol w="391246"/>
                <a:gridCol w="391246"/>
                <a:gridCol w="391246"/>
                <a:gridCol w="391246"/>
                <a:gridCol w="391246"/>
                <a:gridCol w="391246"/>
                <a:gridCol w="391246"/>
              </a:tblGrid>
              <a:tr h="164465">
                <a:tc rowSpan="2">
                  <a:txBody>
                    <a:bodyPr/>
                    <a:lstStyle/>
                    <a:p>
                      <a:pPr algn="ctr" fontAlgn="ctr"/>
                      <a:r>
                        <a:rPr lang="ja-JP" altLang="en-US" sz="800" b="0" i="0" u="none" strike="noStrike">
                          <a:solidFill>
                            <a:srgbClr val="000000"/>
                          </a:solidFill>
                          <a:effectLst/>
                          <a:latin typeface="ＭＳ Ｐゴシック"/>
                        </a:rPr>
                        <a:t>産業名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a:rPr>
                        <a:t>社数</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ja-JP" altLang="en-US" sz="800" b="0" i="0" u="none" strike="noStrike">
                          <a:solidFill>
                            <a:srgbClr val="000000"/>
                          </a:solidFill>
                          <a:effectLst/>
                          <a:latin typeface="ＭＳ Ｐゴシック"/>
                        </a:rPr>
                        <a:t>利益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r>
              <a:tr h="16446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前期差</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ＭＳ Ｐゴシック"/>
                        </a:rPr>
                        <a:t>増益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減益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横ばい</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黒字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赤字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黒字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赤字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農・林・漁・鉱業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2,789,368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2,739,454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49,914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205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7,909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36,931,096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26,157,809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10,773,287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41.19%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3,951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3,104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6,636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6,444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4,494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63,542,115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56,687,533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6,854,582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1,894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1,694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3,714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3,691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卸売業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4,578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67,701,359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48,453,050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19,248,309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1,923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4,383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20,087,514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15,114,533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4,972,981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1,264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3,735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3,773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金融・保険業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3,765,514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3,417,344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348,170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147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不動産業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1,672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21,004,017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13,394,664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7,609,353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56.81%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717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運輸業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7,598,623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7,080,948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517,675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531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情報通信業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9,348,711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7,192,668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2,156,043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29.98%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357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596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サービス業他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4,929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46,611,739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45,894,763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716,976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1,911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n-US" altLang="ja-JP" sz="800" b="0" i="0" u="none" strike="noStrike">
                          <a:solidFill>
                            <a:srgbClr val="000000"/>
                          </a:solidFill>
                          <a:effectLst/>
                          <a:latin typeface="ＭＳ Ｐゴシック"/>
                        </a:rPr>
                        <a:t>4,016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ctr" fontAlgn="ctr"/>
                      <a:r>
                        <a:rPr lang="ja-JP" altLang="en-US" sz="800" b="0" i="0" u="none" strike="noStrike">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29,948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279,380,056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226,132,766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53,247,290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800" b="0" i="0" u="none" strike="noStrike">
                          <a:solidFill>
                            <a:srgbClr val="000000"/>
                          </a:solidFill>
                          <a:effectLst/>
                          <a:latin typeface="ＭＳ Ｐゴシック"/>
                        </a:rPr>
                        <a:t>12,602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11,182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6,164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25,023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4,157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24,850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4,358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テキスト ボックス 2"/>
          <p:cNvSpPr txBox="1">
            <a:spLocks noChangeArrowheads="1"/>
          </p:cNvSpPr>
          <p:nvPr/>
        </p:nvSpPr>
        <p:spPr bwMode="auto">
          <a:xfrm>
            <a:off x="1209673" y="1452543"/>
            <a:ext cx="1527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200" b="0" dirty="0" smtClean="0">
                <a:solidFill>
                  <a:srgbClr val="FF0000"/>
                </a:solidFill>
              </a:rPr>
              <a:t>【2013</a:t>
            </a:r>
            <a:r>
              <a:rPr kumimoji="1" lang="ja-JP" altLang="en-US" sz="1200" b="0" dirty="0" smtClean="0">
                <a:solidFill>
                  <a:srgbClr val="FF0000"/>
                </a:solidFill>
              </a:rPr>
              <a:t>年</a:t>
            </a:r>
            <a:r>
              <a:rPr kumimoji="1" lang="en-US" altLang="ja-JP" sz="1200" b="0" dirty="0" smtClean="0">
                <a:solidFill>
                  <a:srgbClr val="FF0000"/>
                </a:solidFill>
              </a:rPr>
              <a:t>9</a:t>
            </a:r>
            <a:r>
              <a:rPr kumimoji="1" lang="ja-JP" altLang="en-US" sz="1200" b="0" dirty="0" smtClean="0">
                <a:solidFill>
                  <a:srgbClr val="FF0000"/>
                </a:solidFill>
              </a:rPr>
              <a:t>月期決算</a:t>
            </a:r>
            <a:r>
              <a:rPr kumimoji="1" lang="en-US" altLang="ja-JP" sz="1200" b="0" dirty="0" smtClean="0">
                <a:solidFill>
                  <a:srgbClr val="FF0000"/>
                </a:solidFill>
              </a:rPr>
              <a:t>】</a:t>
            </a:r>
            <a:endParaRPr kumimoji="1" lang="en-US" altLang="ja-JP" sz="1200" b="0" dirty="0">
              <a:solidFill>
                <a:srgbClr val="FF0000"/>
              </a:solidFill>
            </a:endParaRPr>
          </a:p>
        </p:txBody>
      </p:sp>
      <p:sp>
        <p:nvSpPr>
          <p:cNvPr id="16" name="テキスト ボックス 2"/>
          <p:cNvSpPr txBox="1">
            <a:spLocks noChangeArrowheads="1"/>
          </p:cNvSpPr>
          <p:nvPr/>
        </p:nvSpPr>
        <p:spPr bwMode="auto">
          <a:xfrm>
            <a:off x="1209673" y="4141331"/>
            <a:ext cx="1670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200" b="0" dirty="0" smtClean="0">
                <a:solidFill>
                  <a:srgbClr val="FF0000"/>
                </a:solidFill>
              </a:rPr>
              <a:t>【2013</a:t>
            </a:r>
            <a:r>
              <a:rPr kumimoji="1" lang="ja-JP" altLang="en-US" sz="1200" b="0" dirty="0" smtClean="0">
                <a:solidFill>
                  <a:srgbClr val="FF0000"/>
                </a:solidFill>
              </a:rPr>
              <a:t>年</a:t>
            </a:r>
            <a:r>
              <a:rPr kumimoji="1" lang="en-US" altLang="ja-JP" sz="1200" b="0" dirty="0" smtClean="0">
                <a:solidFill>
                  <a:srgbClr val="FF0000"/>
                </a:solidFill>
              </a:rPr>
              <a:t>12</a:t>
            </a:r>
            <a:r>
              <a:rPr kumimoji="1" lang="ja-JP" altLang="en-US" sz="1200" b="0" dirty="0" smtClean="0">
                <a:solidFill>
                  <a:srgbClr val="FF0000"/>
                </a:solidFill>
              </a:rPr>
              <a:t>月期決算</a:t>
            </a:r>
            <a:r>
              <a:rPr kumimoji="1" lang="en-US" altLang="ja-JP" sz="1200" b="0" dirty="0" smtClean="0">
                <a:solidFill>
                  <a:srgbClr val="FF0000"/>
                </a:solidFill>
              </a:rPr>
              <a:t>】</a:t>
            </a:r>
            <a:endParaRPr kumimoji="1" lang="en-US" altLang="ja-JP" sz="1200" b="0" dirty="0">
              <a:solidFill>
                <a:srgbClr val="FF0000"/>
              </a:solidFill>
            </a:endParaRPr>
          </a:p>
        </p:txBody>
      </p:sp>
      <p:sp>
        <p:nvSpPr>
          <p:cNvPr id="17" name="テキスト ボックス 2"/>
          <p:cNvSpPr txBox="1">
            <a:spLocks noChangeArrowheads="1"/>
          </p:cNvSpPr>
          <p:nvPr/>
        </p:nvSpPr>
        <p:spPr bwMode="auto">
          <a:xfrm>
            <a:off x="6842127" y="4173855"/>
            <a:ext cx="1263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solidFill>
                  <a:srgbClr val="000000"/>
                </a:solidFill>
              </a:rPr>
              <a:t>【</a:t>
            </a:r>
            <a:r>
              <a:rPr kumimoji="1" lang="ja-JP" altLang="en-US" sz="1000" b="0" dirty="0">
                <a:solidFill>
                  <a:srgbClr val="000000"/>
                </a:solidFill>
              </a:rPr>
              <a:t>単位</a:t>
            </a:r>
            <a:r>
              <a:rPr kumimoji="1" lang="ja-JP" altLang="en-US" sz="1000" b="0" dirty="0" smtClean="0">
                <a:solidFill>
                  <a:srgbClr val="000000"/>
                </a:solidFill>
              </a:rPr>
              <a:t>：千円、社</a:t>
            </a:r>
            <a:r>
              <a:rPr kumimoji="1" lang="en-US" altLang="ja-JP" sz="1000" b="0" dirty="0" smtClean="0">
                <a:solidFill>
                  <a:srgbClr val="000000"/>
                </a:solidFill>
              </a:rPr>
              <a:t>】</a:t>
            </a:r>
            <a:endParaRPr kumimoji="1" lang="en-US" altLang="ja-JP" sz="1000" b="0" dirty="0">
              <a:solidFill>
                <a:srgbClr val="000000"/>
              </a:solidFill>
            </a:endParaRPr>
          </a:p>
        </p:txBody>
      </p:sp>
      <p:sp>
        <p:nvSpPr>
          <p:cNvPr id="11" name="AutoShape 6"/>
          <p:cNvSpPr>
            <a:spLocks noChangeArrowheads="1"/>
          </p:cNvSpPr>
          <p:nvPr/>
        </p:nvSpPr>
        <p:spPr bwMode="auto">
          <a:xfrm>
            <a:off x="4052273" y="594182"/>
            <a:ext cx="4339251" cy="924508"/>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0033CC"/>
                </a:solidFill>
                <a:latin typeface="Times New Roman" pitchFamily="18" charset="0"/>
              </a:rPr>
              <a:t>◇</a:t>
            </a:r>
            <a:r>
              <a:rPr kumimoji="1" lang="ja-JP" altLang="en-US" sz="1400" dirty="0" smtClean="0">
                <a:solidFill>
                  <a:srgbClr val="0033CC"/>
                </a:solidFill>
                <a:latin typeface="Times New Roman" pitchFamily="18" charset="0"/>
              </a:rPr>
              <a:t>小売・運輸・サービス他は赤字企業が前期を上回る</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FF5050"/>
                </a:solidFill>
                <a:latin typeface="Times New Roman" pitchFamily="18" charset="0"/>
              </a:rPr>
              <a:t>⇒　同業界内でも業績の二極化が顕在化の兆し</a:t>
            </a:r>
            <a:endParaRPr kumimoji="1" lang="en-US" altLang="ja-JP" sz="1400" dirty="0" smtClean="0">
              <a:solidFill>
                <a:srgbClr val="FF5050"/>
              </a:solidFill>
              <a:latin typeface="Times New Roman" pitchFamily="18" charset="0"/>
            </a:endParaRPr>
          </a:p>
          <a:p>
            <a:pPr algn="l" eaLnBrk="0" hangingPunct="0">
              <a:lnSpc>
                <a:spcPct val="115000"/>
              </a:lnSpc>
            </a:pPr>
            <a:r>
              <a:rPr kumimoji="1" lang="ja-JP" altLang="en-US" sz="1400" dirty="0" smtClean="0">
                <a:solidFill>
                  <a:srgbClr val="FF5050"/>
                </a:solidFill>
                <a:latin typeface="Times New Roman" pitchFamily="18" charset="0"/>
              </a:rPr>
              <a:t>　　「成長の波に乗り切れない」、　「利益なき成長」</a:t>
            </a:r>
            <a:endParaRPr kumimoji="1" lang="en-US" altLang="ja-JP" sz="1400" dirty="0" smtClean="0">
              <a:solidFill>
                <a:srgbClr val="FF5050"/>
              </a:solidFill>
              <a:latin typeface="Times New Roman" pitchFamily="18" charset="0"/>
            </a:endParaRPr>
          </a:p>
        </p:txBody>
      </p:sp>
    </p:spTree>
    <p:extLst>
      <p:ext uri="{BB962C8B-B14F-4D97-AF65-F5344CB8AC3E}">
        <p14:creationId xmlns:p14="http://schemas.microsoft.com/office/powerpoint/2010/main" val="1300922409"/>
      </p:ext>
    </p:extLst>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solidFill>
                  <a:srgbClr val="000000"/>
                </a:solidFill>
              </a:rPr>
              <a:pPr algn="r" eaLnBrk="0" hangingPunct="0"/>
              <a:t>12</a:t>
            </a:fld>
            <a:endParaRPr lang="en-US" altLang="ja-JP" sz="1200" b="0" dirty="0">
              <a:solidFill>
                <a:srgbClr val="000000"/>
              </a:solidFill>
            </a:endParaRPr>
          </a:p>
        </p:txBody>
      </p:sp>
      <p:sp>
        <p:nvSpPr>
          <p:cNvPr id="11" name="テキスト ボックス 2"/>
          <p:cNvSpPr txBox="1">
            <a:spLocks noChangeArrowheads="1"/>
          </p:cNvSpPr>
          <p:nvPr/>
        </p:nvSpPr>
        <p:spPr bwMode="auto">
          <a:xfrm>
            <a:off x="6210300" y="1480661"/>
            <a:ext cx="1263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solidFill>
                  <a:srgbClr val="000000"/>
                </a:solidFill>
              </a:rPr>
              <a:t>【</a:t>
            </a:r>
            <a:r>
              <a:rPr kumimoji="1" lang="ja-JP" altLang="en-US" sz="1000" b="0" dirty="0">
                <a:solidFill>
                  <a:srgbClr val="000000"/>
                </a:solidFill>
              </a:rPr>
              <a:t>単位</a:t>
            </a:r>
            <a:r>
              <a:rPr kumimoji="1" lang="ja-JP" altLang="en-US" sz="1000" b="0" dirty="0" smtClean="0">
                <a:solidFill>
                  <a:srgbClr val="000000"/>
                </a:solidFill>
              </a:rPr>
              <a:t>：千円、社</a:t>
            </a:r>
            <a:r>
              <a:rPr kumimoji="1" lang="en-US" altLang="ja-JP" sz="1000" b="0" dirty="0" smtClean="0">
                <a:solidFill>
                  <a:srgbClr val="000000"/>
                </a:solidFill>
              </a:rPr>
              <a:t>】</a:t>
            </a:r>
            <a:endParaRPr kumimoji="1" lang="en-US" altLang="ja-JP" sz="1000" b="0" dirty="0">
              <a:solidFill>
                <a:srgbClr val="000000"/>
              </a:solidFill>
            </a:endParaRPr>
          </a:p>
        </p:txBody>
      </p:sp>
      <p:sp>
        <p:nvSpPr>
          <p:cNvPr id="12" name="AutoShape 6"/>
          <p:cNvSpPr>
            <a:spLocks noChangeArrowheads="1"/>
          </p:cNvSpPr>
          <p:nvPr/>
        </p:nvSpPr>
        <p:spPr bwMode="auto">
          <a:xfrm>
            <a:off x="914400" y="928934"/>
            <a:ext cx="2457450" cy="376273"/>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C00000"/>
                </a:solidFill>
                <a:latin typeface="Times New Roman" pitchFamily="18" charset="0"/>
              </a:rPr>
              <a:t>◇</a:t>
            </a:r>
            <a:r>
              <a:rPr kumimoji="1" lang="ja-JP" altLang="en-US" sz="1400" dirty="0" smtClean="0">
                <a:solidFill>
                  <a:srgbClr val="C00000"/>
                </a:solidFill>
                <a:latin typeface="Times New Roman" pitchFamily="18" charset="0"/>
              </a:rPr>
              <a:t>資本金</a:t>
            </a:r>
            <a:r>
              <a:rPr kumimoji="1" lang="en-US" altLang="ja-JP" sz="1400" dirty="0" smtClean="0">
                <a:solidFill>
                  <a:srgbClr val="C00000"/>
                </a:solidFill>
                <a:latin typeface="Times New Roman" pitchFamily="18" charset="0"/>
              </a:rPr>
              <a:t>1</a:t>
            </a:r>
            <a:r>
              <a:rPr kumimoji="1" lang="ja-JP" altLang="en-US" sz="1400" dirty="0" smtClean="0">
                <a:solidFill>
                  <a:srgbClr val="C00000"/>
                </a:solidFill>
                <a:latin typeface="Times New Roman" pitchFamily="18" charset="0"/>
              </a:rPr>
              <a:t>億円以上　売上金</a:t>
            </a:r>
            <a:endParaRPr kumimoji="1" lang="en-US" altLang="ja-JP" sz="1400" dirty="0" smtClean="0">
              <a:solidFill>
                <a:srgbClr val="C00000"/>
              </a:solidFill>
              <a:latin typeface="Times New Roman" pitchFamily="18" charset="0"/>
            </a:endParaRPr>
          </a:p>
        </p:txBody>
      </p:sp>
      <p:sp>
        <p:nvSpPr>
          <p:cNvPr id="10" name="タイトル 1"/>
          <p:cNvSpPr>
            <a:spLocks/>
          </p:cNvSpPr>
          <p:nvPr/>
        </p:nvSpPr>
        <p:spPr bwMode="auto">
          <a:xfrm>
            <a:off x="468314" y="274638"/>
            <a:ext cx="5094286"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solidFill>
                  <a:srgbClr val="000000"/>
                </a:solidFill>
              </a:rPr>
              <a:t>中小企業の業績推移③　</a:t>
            </a:r>
            <a:r>
              <a:rPr lang="en-US" altLang="ja-JP" b="0" dirty="0" smtClean="0">
                <a:solidFill>
                  <a:srgbClr val="000000"/>
                </a:solidFill>
              </a:rPr>
              <a:t>【</a:t>
            </a:r>
            <a:r>
              <a:rPr lang="ja-JP" altLang="en-US" b="0" dirty="0" smtClean="0">
                <a:solidFill>
                  <a:srgbClr val="000000"/>
                </a:solidFill>
              </a:rPr>
              <a:t>参考</a:t>
            </a:r>
            <a:r>
              <a:rPr lang="en-US" altLang="ja-JP" b="0" dirty="0" smtClean="0">
                <a:solidFill>
                  <a:srgbClr val="000000"/>
                </a:solidFill>
              </a:rPr>
              <a:t>】</a:t>
            </a:r>
            <a:r>
              <a:rPr lang="ja-JP" altLang="en-US" b="0" dirty="0" smtClean="0">
                <a:solidFill>
                  <a:srgbClr val="000000"/>
                </a:solidFill>
              </a:rPr>
              <a:t>　　</a:t>
            </a:r>
            <a:endParaRPr lang="en-US" altLang="ja-JP" sz="1400" b="0" dirty="0">
              <a:solidFill>
                <a:srgbClr val="000000"/>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363024704"/>
              </p:ext>
            </p:extLst>
          </p:nvPr>
        </p:nvGraphicFramePr>
        <p:xfrm>
          <a:off x="2152650" y="1725136"/>
          <a:ext cx="5321300" cy="2138045"/>
        </p:xfrm>
        <a:graphic>
          <a:graphicData uri="http://schemas.openxmlformats.org/drawingml/2006/table">
            <a:tbl>
              <a:tblPr/>
              <a:tblGrid>
                <a:gridCol w="825500"/>
                <a:gridCol w="447675"/>
                <a:gridCol w="790575"/>
                <a:gridCol w="790575"/>
                <a:gridCol w="733425"/>
                <a:gridCol w="561975"/>
                <a:gridCol w="390525"/>
                <a:gridCol w="390525"/>
                <a:gridCol w="390525"/>
              </a:tblGrid>
              <a:tr h="164465">
                <a:tc rowSpan="2">
                  <a:txBody>
                    <a:bodyPr/>
                    <a:lstStyle/>
                    <a:p>
                      <a:pPr algn="ctr" fontAlgn="ctr"/>
                      <a:r>
                        <a:rPr lang="ja-JP" altLang="en-US" sz="800" b="0" i="0" u="none" strike="noStrike" dirty="0">
                          <a:solidFill>
                            <a:srgbClr val="000000"/>
                          </a:solidFill>
                          <a:effectLst/>
                          <a:latin typeface="ＭＳ Ｐゴシック"/>
                        </a:rPr>
                        <a:t>産業名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a:rPr>
                        <a:t>社数</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ja-JP" altLang="en-US" sz="800" b="0" i="0" u="none" strike="noStrike" dirty="0">
                          <a:solidFill>
                            <a:srgbClr val="000000"/>
                          </a:solidFill>
                          <a:effectLst/>
                          <a:latin typeface="ＭＳ Ｐゴシック"/>
                        </a:rPr>
                        <a:t>売上高</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BD9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446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前期差</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ja-JP" altLang="en-US" sz="800" b="0" i="0" u="none" strike="noStrike">
                          <a:solidFill>
                            <a:srgbClr val="000000"/>
                          </a:solidFill>
                          <a:effectLst/>
                          <a:latin typeface="ＭＳ Ｐゴシック"/>
                        </a:rPr>
                        <a:t>増収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減収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横ばい</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農・林・漁・鉱業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13,956,500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12,179,733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1,776,767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1,394,294,850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1,328,900,690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65,394,160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2,266,598,190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2,261,759,819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4,838,371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0.21%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US" altLang="ja-JP" sz="800" b="0" i="0" u="none" strike="noStrike">
                          <a:solidFill>
                            <a:srgbClr val="000000"/>
                          </a:solidFill>
                          <a:effectLst/>
                          <a:latin typeface="ＭＳ Ｐゴシック"/>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卸売業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2,998,325,657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2,952,308,339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46,017,318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1,225,189,423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1,153,143,017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72,046,406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金融・保険業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172,538,765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164,274,245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8,264,520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不動産業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177,401,297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165,331,968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12,069,329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運輸業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252,016,357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246,430,967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5,585,390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情報通信業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604,417,948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551,125,157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53,292,791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サービス業他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1,190,156,135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1,111,974,785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78,181,350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ctr" fontAlgn="ctr"/>
                      <a:r>
                        <a:rPr lang="ja-JP" altLang="en-US" sz="800" b="0" i="0" u="none" strike="noStrike">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10,294,895,122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9,947,428,720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347,466,402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3.49%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559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テキスト ボックス 2"/>
          <p:cNvSpPr txBox="1">
            <a:spLocks noChangeArrowheads="1"/>
          </p:cNvSpPr>
          <p:nvPr/>
        </p:nvSpPr>
        <p:spPr bwMode="auto">
          <a:xfrm>
            <a:off x="2152650" y="1443355"/>
            <a:ext cx="1527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200" b="0" dirty="0" smtClean="0">
                <a:solidFill>
                  <a:srgbClr val="FF0000"/>
                </a:solidFill>
              </a:rPr>
              <a:t>【2013</a:t>
            </a:r>
            <a:r>
              <a:rPr kumimoji="1" lang="ja-JP" altLang="en-US" sz="1200" b="0" dirty="0" smtClean="0">
                <a:solidFill>
                  <a:srgbClr val="FF0000"/>
                </a:solidFill>
              </a:rPr>
              <a:t>年</a:t>
            </a:r>
            <a:r>
              <a:rPr kumimoji="1" lang="en-US" altLang="ja-JP" sz="1200" b="0" dirty="0" smtClean="0">
                <a:solidFill>
                  <a:srgbClr val="FF0000"/>
                </a:solidFill>
              </a:rPr>
              <a:t>9</a:t>
            </a:r>
            <a:r>
              <a:rPr kumimoji="1" lang="ja-JP" altLang="en-US" sz="1200" b="0" dirty="0" smtClean="0">
                <a:solidFill>
                  <a:srgbClr val="FF0000"/>
                </a:solidFill>
              </a:rPr>
              <a:t>月期決算</a:t>
            </a:r>
            <a:r>
              <a:rPr kumimoji="1" lang="en-US" altLang="ja-JP" sz="1200" b="0" dirty="0" smtClean="0">
                <a:solidFill>
                  <a:srgbClr val="FF0000"/>
                </a:solidFill>
              </a:rPr>
              <a:t>】</a:t>
            </a:r>
            <a:endParaRPr kumimoji="1" lang="en-US" altLang="ja-JP" sz="1200" b="0" dirty="0">
              <a:solidFill>
                <a:srgbClr val="FF0000"/>
              </a:solidFill>
            </a:endParaRPr>
          </a:p>
        </p:txBody>
      </p:sp>
      <p:sp>
        <p:nvSpPr>
          <p:cNvPr id="16" name="テキスト ボックス 2"/>
          <p:cNvSpPr txBox="1">
            <a:spLocks noChangeArrowheads="1"/>
          </p:cNvSpPr>
          <p:nvPr/>
        </p:nvSpPr>
        <p:spPr bwMode="auto">
          <a:xfrm>
            <a:off x="2156620" y="4206031"/>
            <a:ext cx="1670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200" b="0" dirty="0" smtClean="0">
                <a:solidFill>
                  <a:srgbClr val="FF0000"/>
                </a:solidFill>
              </a:rPr>
              <a:t>【2013</a:t>
            </a:r>
            <a:r>
              <a:rPr kumimoji="1" lang="ja-JP" altLang="en-US" sz="1200" b="0" dirty="0" smtClean="0">
                <a:solidFill>
                  <a:srgbClr val="FF0000"/>
                </a:solidFill>
              </a:rPr>
              <a:t>年</a:t>
            </a:r>
            <a:r>
              <a:rPr kumimoji="1" lang="en-US" altLang="ja-JP" sz="1200" b="0" dirty="0" smtClean="0">
                <a:solidFill>
                  <a:srgbClr val="FF0000"/>
                </a:solidFill>
              </a:rPr>
              <a:t>12</a:t>
            </a:r>
            <a:r>
              <a:rPr kumimoji="1" lang="ja-JP" altLang="en-US" sz="1200" b="0" dirty="0" smtClean="0">
                <a:solidFill>
                  <a:srgbClr val="FF0000"/>
                </a:solidFill>
              </a:rPr>
              <a:t>月期決算</a:t>
            </a:r>
            <a:r>
              <a:rPr kumimoji="1" lang="en-US" altLang="ja-JP" sz="1200" b="0" dirty="0" smtClean="0">
                <a:solidFill>
                  <a:srgbClr val="FF0000"/>
                </a:solidFill>
              </a:rPr>
              <a:t>】</a:t>
            </a:r>
            <a:endParaRPr kumimoji="1" lang="en-US" altLang="ja-JP" sz="1200" b="0" dirty="0">
              <a:solidFill>
                <a:srgbClr val="FF0000"/>
              </a:solidFill>
            </a:endParaRPr>
          </a:p>
        </p:txBody>
      </p:sp>
      <p:sp>
        <p:nvSpPr>
          <p:cNvPr id="17" name="テキスト ボックス 2"/>
          <p:cNvSpPr txBox="1">
            <a:spLocks noChangeArrowheads="1"/>
          </p:cNvSpPr>
          <p:nvPr/>
        </p:nvSpPr>
        <p:spPr bwMode="auto">
          <a:xfrm>
            <a:off x="6210300" y="4206031"/>
            <a:ext cx="1263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solidFill>
                  <a:srgbClr val="000000"/>
                </a:solidFill>
              </a:rPr>
              <a:t>【</a:t>
            </a:r>
            <a:r>
              <a:rPr kumimoji="1" lang="ja-JP" altLang="en-US" sz="1000" b="0" dirty="0">
                <a:solidFill>
                  <a:srgbClr val="000000"/>
                </a:solidFill>
              </a:rPr>
              <a:t>単位</a:t>
            </a:r>
            <a:r>
              <a:rPr kumimoji="1" lang="ja-JP" altLang="en-US" sz="1000" b="0" dirty="0" smtClean="0">
                <a:solidFill>
                  <a:srgbClr val="000000"/>
                </a:solidFill>
              </a:rPr>
              <a:t>：千円、社</a:t>
            </a:r>
            <a:r>
              <a:rPr kumimoji="1" lang="en-US" altLang="ja-JP" sz="1000" b="0" dirty="0" smtClean="0">
                <a:solidFill>
                  <a:srgbClr val="000000"/>
                </a:solidFill>
              </a:rPr>
              <a:t>】</a:t>
            </a:r>
            <a:endParaRPr kumimoji="1" lang="en-US" altLang="ja-JP" sz="1000" b="0" dirty="0">
              <a:solidFill>
                <a:srgbClr val="000000"/>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749875704"/>
              </p:ext>
            </p:extLst>
          </p:nvPr>
        </p:nvGraphicFramePr>
        <p:xfrm>
          <a:off x="2152650" y="4483030"/>
          <a:ext cx="5321300" cy="2105025"/>
        </p:xfrm>
        <a:graphic>
          <a:graphicData uri="http://schemas.openxmlformats.org/drawingml/2006/table">
            <a:tbl>
              <a:tblPr/>
              <a:tblGrid>
                <a:gridCol w="825500"/>
                <a:gridCol w="447675"/>
                <a:gridCol w="790575"/>
                <a:gridCol w="790575"/>
                <a:gridCol w="733425"/>
                <a:gridCol w="561975"/>
                <a:gridCol w="390525"/>
                <a:gridCol w="390525"/>
                <a:gridCol w="390525"/>
              </a:tblGrid>
              <a:tr h="0">
                <a:tc rowSpan="2">
                  <a:txBody>
                    <a:bodyPr/>
                    <a:lstStyle/>
                    <a:p>
                      <a:pPr algn="ctr" fontAlgn="ctr"/>
                      <a:r>
                        <a:rPr lang="ja-JP" altLang="en-US" sz="800" b="0" i="0" u="none" strike="noStrike">
                          <a:solidFill>
                            <a:srgbClr val="000000"/>
                          </a:solidFill>
                          <a:effectLst/>
                          <a:latin typeface="ＭＳ Ｐゴシック"/>
                        </a:rPr>
                        <a:t>産業名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a:rPr>
                        <a:t>社数</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ja-JP" altLang="en-US" sz="800" b="0" i="0" u="none" strike="noStrike">
                          <a:solidFill>
                            <a:srgbClr val="000000"/>
                          </a:solidFill>
                          <a:effectLst/>
                          <a:latin typeface="ＭＳ Ｐゴシック"/>
                        </a:rPr>
                        <a:t>売上高</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BD9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446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前期差</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ja-JP" altLang="en-US" sz="800" b="0" i="0" u="none" strike="noStrike">
                          <a:solidFill>
                            <a:srgbClr val="000000"/>
                          </a:solidFill>
                          <a:effectLst/>
                          <a:latin typeface="ＭＳ Ｐゴシック"/>
                        </a:rPr>
                        <a:t>増収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減収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横ばい</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農・林・漁・鉱業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317,602,798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293,720,674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23,882,124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1,324,595,268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1,291,923,497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32,671,771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25,848,901,005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24,590,679,954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1,258,221,051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265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卸売業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8,340,533,657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7,760,026,147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580,507,510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808,315,891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802,009,535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6,306,356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0.79%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金融・保険業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292,451,690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262,371,062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30,080,628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11.46%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不動産業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442,413,956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379,582,367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62,831,589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16.55%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運輸業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358,429,657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363,097,783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4,668,126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1.29%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情報通信業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1,998,860,560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1,729,147,249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269,713,311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サービス業他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3,874,108,041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4,092,712,702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218,604,661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5.34%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ctr" fontAlgn="ctr"/>
                      <a:r>
                        <a:rPr lang="ja-JP" altLang="en-US" sz="800" b="0" i="0" u="none" strike="noStrike">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43,606,212,523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41,565,270,970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2,040,941,553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828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1739072"/>
      </p:ext>
    </p:extLst>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solidFill>
                  <a:srgbClr val="000000"/>
                </a:solidFill>
              </a:rPr>
              <a:pPr algn="r" eaLnBrk="0" hangingPunct="0"/>
              <a:t>13</a:t>
            </a:fld>
            <a:endParaRPr lang="en-US" altLang="ja-JP" sz="1200" b="0" dirty="0">
              <a:solidFill>
                <a:srgbClr val="000000"/>
              </a:solidFill>
            </a:endParaRPr>
          </a:p>
        </p:txBody>
      </p:sp>
      <p:sp>
        <p:nvSpPr>
          <p:cNvPr id="11" name="テキスト ボックス 2"/>
          <p:cNvSpPr txBox="1">
            <a:spLocks noChangeArrowheads="1"/>
          </p:cNvSpPr>
          <p:nvPr/>
        </p:nvSpPr>
        <p:spPr bwMode="auto">
          <a:xfrm>
            <a:off x="6851652" y="1526560"/>
            <a:ext cx="1263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solidFill>
                  <a:srgbClr val="000000"/>
                </a:solidFill>
              </a:rPr>
              <a:t>【</a:t>
            </a:r>
            <a:r>
              <a:rPr kumimoji="1" lang="ja-JP" altLang="en-US" sz="1000" b="0" dirty="0">
                <a:solidFill>
                  <a:srgbClr val="000000"/>
                </a:solidFill>
              </a:rPr>
              <a:t>単位</a:t>
            </a:r>
            <a:r>
              <a:rPr kumimoji="1" lang="ja-JP" altLang="en-US" sz="1000" b="0" dirty="0" smtClean="0">
                <a:solidFill>
                  <a:srgbClr val="000000"/>
                </a:solidFill>
              </a:rPr>
              <a:t>：千円、社</a:t>
            </a:r>
            <a:r>
              <a:rPr kumimoji="1" lang="en-US" altLang="ja-JP" sz="1000" b="0" dirty="0" smtClean="0">
                <a:solidFill>
                  <a:srgbClr val="000000"/>
                </a:solidFill>
              </a:rPr>
              <a:t>】</a:t>
            </a:r>
            <a:endParaRPr kumimoji="1" lang="en-US" altLang="ja-JP" sz="1000" b="0" dirty="0">
              <a:solidFill>
                <a:srgbClr val="000000"/>
              </a:solidFill>
            </a:endParaRPr>
          </a:p>
        </p:txBody>
      </p:sp>
      <p:sp>
        <p:nvSpPr>
          <p:cNvPr id="12" name="AutoShape 6"/>
          <p:cNvSpPr>
            <a:spLocks noChangeArrowheads="1"/>
          </p:cNvSpPr>
          <p:nvPr/>
        </p:nvSpPr>
        <p:spPr bwMode="auto">
          <a:xfrm>
            <a:off x="914400" y="928934"/>
            <a:ext cx="2476500" cy="376273"/>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C00000"/>
                </a:solidFill>
                <a:latin typeface="Times New Roman" pitchFamily="18" charset="0"/>
              </a:rPr>
              <a:t>◇</a:t>
            </a:r>
            <a:r>
              <a:rPr kumimoji="1" lang="ja-JP" altLang="en-US" sz="1400" dirty="0" smtClean="0">
                <a:solidFill>
                  <a:srgbClr val="C00000"/>
                </a:solidFill>
                <a:latin typeface="Times New Roman" pitchFamily="18" charset="0"/>
              </a:rPr>
              <a:t>資本金</a:t>
            </a:r>
            <a:r>
              <a:rPr kumimoji="1" lang="en-US" altLang="ja-JP" sz="1400" dirty="0" smtClean="0">
                <a:solidFill>
                  <a:srgbClr val="C00000"/>
                </a:solidFill>
                <a:latin typeface="Times New Roman" pitchFamily="18" charset="0"/>
              </a:rPr>
              <a:t>1</a:t>
            </a:r>
            <a:r>
              <a:rPr kumimoji="1" lang="ja-JP" altLang="en-US" sz="1400" dirty="0" smtClean="0">
                <a:solidFill>
                  <a:srgbClr val="C00000"/>
                </a:solidFill>
                <a:latin typeface="Times New Roman" pitchFamily="18" charset="0"/>
              </a:rPr>
              <a:t>億円以上　利益金</a:t>
            </a:r>
            <a:endParaRPr kumimoji="1" lang="en-US" altLang="ja-JP" sz="1400" dirty="0" smtClean="0">
              <a:solidFill>
                <a:srgbClr val="C00000"/>
              </a:solidFill>
              <a:latin typeface="Times New Roman" pitchFamily="18" charset="0"/>
            </a:endParaRPr>
          </a:p>
        </p:txBody>
      </p:sp>
      <p:sp>
        <p:nvSpPr>
          <p:cNvPr id="10" name="タイトル 1"/>
          <p:cNvSpPr>
            <a:spLocks/>
          </p:cNvSpPr>
          <p:nvPr/>
        </p:nvSpPr>
        <p:spPr bwMode="auto">
          <a:xfrm>
            <a:off x="468314" y="274638"/>
            <a:ext cx="50276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solidFill>
                  <a:srgbClr val="000000"/>
                </a:solidFill>
              </a:rPr>
              <a:t>中小企業の業績推移④　</a:t>
            </a:r>
            <a:r>
              <a:rPr lang="en-US" altLang="ja-JP" b="0" dirty="0" smtClean="0">
                <a:solidFill>
                  <a:srgbClr val="000000"/>
                </a:solidFill>
              </a:rPr>
              <a:t>【</a:t>
            </a:r>
            <a:r>
              <a:rPr lang="ja-JP" altLang="en-US" b="0" dirty="0" smtClean="0">
                <a:solidFill>
                  <a:srgbClr val="000000"/>
                </a:solidFill>
              </a:rPr>
              <a:t>参考</a:t>
            </a:r>
            <a:r>
              <a:rPr lang="en-US" altLang="ja-JP" b="0" dirty="0" smtClean="0">
                <a:solidFill>
                  <a:srgbClr val="000000"/>
                </a:solidFill>
              </a:rPr>
              <a:t>】</a:t>
            </a:r>
            <a:endParaRPr lang="en-US" altLang="ja-JP" sz="1400" b="0" dirty="0">
              <a:solidFill>
                <a:srgbClr val="000000"/>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872927823"/>
              </p:ext>
            </p:extLst>
          </p:nvPr>
        </p:nvGraphicFramePr>
        <p:xfrm>
          <a:off x="1219198" y="1803559"/>
          <a:ext cx="6896104" cy="2138045"/>
        </p:xfrm>
        <a:graphic>
          <a:graphicData uri="http://schemas.openxmlformats.org/drawingml/2006/table">
            <a:tbl>
              <a:tblPr/>
              <a:tblGrid>
                <a:gridCol w="827023"/>
                <a:gridCol w="448501"/>
                <a:gridCol w="792034"/>
                <a:gridCol w="792034"/>
                <a:gridCol w="734778"/>
                <a:gridCol w="563012"/>
                <a:gridCol w="391246"/>
                <a:gridCol w="391246"/>
                <a:gridCol w="391246"/>
                <a:gridCol w="391246"/>
                <a:gridCol w="391246"/>
                <a:gridCol w="391246"/>
                <a:gridCol w="391246"/>
              </a:tblGrid>
              <a:tr h="164465">
                <a:tc rowSpan="2">
                  <a:txBody>
                    <a:bodyPr/>
                    <a:lstStyle/>
                    <a:p>
                      <a:pPr algn="ctr" fontAlgn="ctr"/>
                      <a:r>
                        <a:rPr lang="ja-JP" altLang="en-US" sz="800" b="0" i="0" u="none" strike="noStrike">
                          <a:solidFill>
                            <a:srgbClr val="000000"/>
                          </a:solidFill>
                          <a:effectLst/>
                          <a:latin typeface="ＭＳ Ｐゴシック"/>
                        </a:rPr>
                        <a:t>産業名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a:rPr>
                        <a:t>社数</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ja-JP" altLang="en-US" sz="800" b="0" i="0" u="none" strike="noStrike">
                          <a:solidFill>
                            <a:srgbClr val="000000"/>
                          </a:solidFill>
                          <a:effectLst/>
                          <a:latin typeface="ＭＳ Ｐゴシック"/>
                        </a:rPr>
                        <a:t>利益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BD9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r>
              <a:tr h="16446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前期差</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ja-JP" altLang="en-US" sz="800" b="0" i="0" u="none" strike="noStrike">
                          <a:solidFill>
                            <a:srgbClr val="000000"/>
                          </a:solidFill>
                          <a:effectLst/>
                          <a:latin typeface="ＭＳ Ｐゴシック"/>
                        </a:rPr>
                        <a:t>増益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減益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横ばい</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黒字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赤字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黒字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赤字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農・林・漁・鉱業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1,397,152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886,878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510,274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57.54%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20,069,739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4,626,715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15,443,024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333.78%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89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91,015,850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64,763,149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26,252,701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40.54%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卸売業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32,492,135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30,656,846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1,835,289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5.99%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21,270,405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15,019,885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6,250,520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41.61%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金融・保険業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32,730,412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32,424,461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305,951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0.94%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不動産業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8,712,524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2,119,153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10,831,677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運輸業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7,605,538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5,150,663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2,454,875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47.66%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情報通信業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47,449,614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22,484,829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24,964,785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111.03%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61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サービス業他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50,953,414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33,629,333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17,324,081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51.51%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ctr" fontAlgn="ctr"/>
                      <a:r>
                        <a:rPr lang="ja-JP" altLang="en-US" sz="800" b="0" i="0" u="none" strike="noStrike">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1,007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313,696,783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207,523,606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106,173,177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51.16%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611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858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169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525353686"/>
              </p:ext>
            </p:extLst>
          </p:nvPr>
        </p:nvGraphicFramePr>
        <p:xfrm>
          <a:off x="1219198" y="4418330"/>
          <a:ext cx="6896104" cy="2138045"/>
        </p:xfrm>
        <a:graphic>
          <a:graphicData uri="http://schemas.openxmlformats.org/drawingml/2006/table">
            <a:tbl>
              <a:tblPr/>
              <a:tblGrid>
                <a:gridCol w="827023"/>
                <a:gridCol w="448501"/>
                <a:gridCol w="792034"/>
                <a:gridCol w="792034"/>
                <a:gridCol w="734778"/>
                <a:gridCol w="563012"/>
                <a:gridCol w="391246"/>
                <a:gridCol w="391246"/>
                <a:gridCol w="391246"/>
                <a:gridCol w="391246"/>
                <a:gridCol w="391246"/>
                <a:gridCol w="391246"/>
                <a:gridCol w="391246"/>
              </a:tblGrid>
              <a:tr h="164465">
                <a:tc rowSpan="2">
                  <a:txBody>
                    <a:bodyPr/>
                    <a:lstStyle/>
                    <a:p>
                      <a:pPr algn="ctr" fontAlgn="ctr"/>
                      <a:r>
                        <a:rPr lang="ja-JP" altLang="en-US" sz="800" b="0" i="0" u="none" strike="noStrike">
                          <a:solidFill>
                            <a:srgbClr val="000000"/>
                          </a:solidFill>
                          <a:effectLst/>
                          <a:latin typeface="ＭＳ Ｐゴシック"/>
                        </a:rPr>
                        <a:t>産業名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a:solidFill>
                            <a:srgbClr val="000000"/>
                          </a:solidFill>
                          <a:effectLst/>
                          <a:latin typeface="ＭＳ Ｐゴシック"/>
                        </a:rPr>
                        <a:t>社数</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ja-JP" altLang="en-US" sz="800" b="0" i="0" u="none" strike="noStrike">
                          <a:solidFill>
                            <a:srgbClr val="000000"/>
                          </a:solidFill>
                          <a:effectLst/>
                          <a:latin typeface="ＭＳ Ｐゴシック"/>
                        </a:rPr>
                        <a:t>利益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BD9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r>
              <a:tr h="16446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Ｐゴシック"/>
                        </a:rPr>
                        <a:t>2013</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800" b="0" i="0" u="none" strike="noStrike">
                          <a:solidFill>
                            <a:srgbClr val="000000"/>
                          </a:solidFill>
                          <a:effectLst/>
                          <a:latin typeface="ＭＳ Ｐゴシック"/>
                        </a:rPr>
                        <a:t>2012</a:t>
                      </a:r>
                      <a:r>
                        <a:rPr lang="ja-JP" altLang="en-US" sz="800" b="0" i="0" u="none" strike="noStrike">
                          <a:solidFill>
                            <a:srgbClr val="000000"/>
                          </a:solidFill>
                          <a:effectLst/>
                          <a:latin typeface="ＭＳ Ｐゴシック"/>
                        </a:rPr>
                        <a:t>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前期差</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前期比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ja-JP" altLang="en-US" sz="800" b="0" i="0" u="none" strike="noStrike">
                          <a:solidFill>
                            <a:srgbClr val="000000"/>
                          </a:solidFill>
                          <a:effectLst/>
                          <a:latin typeface="ＭＳ Ｐゴシック"/>
                        </a:rPr>
                        <a:t>増益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減益</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横ばい</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黒字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赤字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黒字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Ｐゴシック"/>
                        </a:rPr>
                        <a:t>赤字</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農・林・漁・鉱業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84,736,126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91,866,121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7,129,995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7.76%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17,023,125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10,044,849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6,978,276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69.47%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1,186,729,739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962,367,508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224,362,231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371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卸売業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174,391,955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156,434,712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17,957,243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129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5,394,569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7,003,416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1,608,847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22.97%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金融・保険業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72,569,310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65,187,426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7,381,884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不動産業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12,521,236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26,928,685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14,407,449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53.50%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運輸業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6,484,481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5,272,467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1,212,014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22.99%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情報通信業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221,900,357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119,737,513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102,162,844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85.32%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77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64465">
                <a:tc>
                  <a:txBody>
                    <a:bodyPr/>
                    <a:lstStyle/>
                    <a:p>
                      <a:pPr algn="l" fontAlgn="ctr"/>
                      <a:r>
                        <a:rPr lang="ja-JP" altLang="en-US" sz="800" b="0" i="0" u="none" strike="noStrike">
                          <a:solidFill>
                            <a:srgbClr val="000000"/>
                          </a:solidFill>
                          <a:effectLst/>
                          <a:latin typeface="ＭＳ Ｐゴシック"/>
                        </a:rPr>
                        <a:t> サービス業他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355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158,083,771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172,788,211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14,704,440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ＭＳ Ｐゴシック"/>
                        </a:rPr>
                        <a:t>▲ </a:t>
                      </a:r>
                      <a:r>
                        <a:rPr lang="en-US" altLang="ja-JP" sz="800" b="0" i="0" u="none" strike="noStrike">
                          <a:solidFill>
                            <a:srgbClr val="000000"/>
                          </a:solidFill>
                          <a:effectLst/>
                          <a:latin typeface="ＭＳ Ｐゴシック"/>
                        </a:rPr>
                        <a:t>8.51%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216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62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280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4465">
                <a:tc>
                  <a:txBody>
                    <a:bodyPr/>
                    <a:lstStyle/>
                    <a:p>
                      <a:pPr algn="ctr" fontAlgn="ctr"/>
                      <a:r>
                        <a:rPr lang="ja-JP" altLang="en-US" sz="800" b="0" i="0" u="none" strike="noStrike">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1,348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1,939,834,669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1,617,630,908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322,203,761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19.92%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800" b="0" i="0" u="none" strike="noStrike">
                          <a:solidFill>
                            <a:srgbClr val="000000"/>
                          </a:solidFill>
                          <a:effectLst/>
                          <a:latin typeface="ＭＳ Ｐゴシック"/>
                        </a:rPr>
                        <a:t>805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535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1,136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211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Ｐゴシック"/>
                        </a:rPr>
                        <a:t>1,121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Ｐゴシック"/>
                        </a:rPr>
                        <a:t>226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テキスト ボックス 2"/>
          <p:cNvSpPr txBox="1">
            <a:spLocks noChangeArrowheads="1"/>
          </p:cNvSpPr>
          <p:nvPr/>
        </p:nvSpPr>
        <p:spPr bwMode="auto">
          <a:xfrm>
            <a:off x="1219198" y="1526560"/>
            <a:ext cx="1527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200" b="0" dirty="0" smtClean="0">
                <a:solidFill>
                  <a:srgbClr val="FF0000"/>
                </a:solidFill>
              </a:rPr>
              <a:t>【2013</a:t>
            </a:r>
            <a:r>
              <a:rPr kumimoji="1" lang="ja-JP" altLang="en-US" sz="1200" b="0" dirty="0" smtClean="0">
                <a:solidFill>
                  <a:srgbClr val="FF0000"/>
                </a:solidFill>
              </a:rPr>
              <a:t>年</a:t>
            </a:r>
            <a:r>
              <a:rPr kumimoji="1" lang="en-US" altLang="ja-JP" sz="1200" b="0" dirty="0" smtClean="0">
                <a:solidFill>
                  <a:srgbClr val="FF0000"/>
                </a:solidFill>
              </a:rPr>
              <a:t>9</a:t>
            </a:r>
            <a:r>
              <a:rPr kumimoji="1" lang="ja-JP" altLang="en-US" sz="1200" b="0" dirty="0" smtClean="0">
                <a:solidFill>
                  <a:srgbClr val="FF0000"/>
                </a:solidFill>
              </a:rPr>
              <a:t>月期決算</a:t>
            </a:r>
            <a:r>
              <a:rPr kumimoji="1" lang="en-US" altLang="ja-JP" sz="1200" b="0" dirty="0" smtClean="0">
                <a:solidFill>
                  <a:srgbClr val="FF0000"/>
                </a:solidFill>
              </a:rPr>
              <a:t>】</a:t>
            </a:r>
            <a:endParaRPr kumimoji="1" lang="en-US" altLang="ja-JP" sz="1200" b="0" dirty="0">
              <a:solidFill>
                <a:srgbClr val="FF0000"/>
              </a:solidFill>
            </a:endParaRPr>
          </a:p>
        </p:txBody>
      </p:sp>
      <p:sp>
        <p:nvSpPr>
          <p:cNvPr id="16" name="テキスト ボックス 2"/>
          <p:cNvSpPr txBox="1">
            <a:spLocks noChangeArrowheads="1"/>
          </p:cNvSpPr>
          <p:nvPr/>
        </p:nvSpPr>
        <p:spPr bwMode="auto">
          <a:xfrm>
            <a:off x="1219198" y="4141331"/>
            <a:ext cx="1670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200" b="0" dirty="0" smtClean="0">
                <a:solidFill>
                  <a:srgbClr val="FF0000"/>
                </a:solidFill>
              </a:rPr>
              <a:t>【2013</a:t>
            </a:r>
            <a:r>
              <a:rPr kumimoji="1" lang="ja-JP" altLang="en-US" sz="1200" b="0" dirty="0" smtClean="0">
                <a:solidFill>
                  <a:srgbClr val="FF0000"/>
                </a:solidFill>
              </a:rPr>
              <a:t>年</a:t>
            </a:r>
            <a:r>
              <a:rPr kumimoji="1" lang="en-US" altLang="ja-JP" sz="1200" b="0" dirty="0" smtClean="0">
                <a:solidFill>
                  <a:srgbClr val="FF0000"/>
                </a:solidFill>
              </a:rPr>
              <a:t>12</a:t>
            </a:r>
            <a:r>
              <a:rPr kumimoji="1" lang="ja-JP" altLang="en-US" sz="1200" b="0" dirty="0" smtClean="0">
                <a:solidFill>
                  <a:srgbClr val="FF0000"/>
                </a:solidFill>
              </a:rPr>
              <a:t>月期決算</a:t>
            </a:r>
            <a:r>
              <a:rPr kumimoji="1" lang="en-US" altLang="ja-JP" sz="1200" b="0" dirty="0" smtClean="0">
                <a:solidFill>
                  <a:srgbClr val="FF0000"/>
                </a:solidFill>
              </a:rPr>
              <a:t>】</a:t>
            </a:r>
            <a:endParaRPr kumimoji="1" lang="en-US" altLang="ja-JP" sz="1200" b="0" dirty="0">
              <a:solidFill>
                <a:srgbClr val="FF0000"/>
              </a:solidFill>
            </a:endParaRPr>
          </a:p>
        </p:txBody>
      </p:sp>
      <p:sp>
        <p:nvSpPr>
          <p:cNvPr id="17" name="テキスト ボックス 2"/>
          <p:cNvSpPr txBox="1">
            <a:spLocks noChangeArrowheads="1"/>
          </p:cNvSpPr>
          <p:nvPr/>
        </p:nvSpPr>
        <p:spPr bwMode="auto">
          <a:xfrm>
            <a:off x="6851652" y="4141331"/>
            <a:ext cx="1263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solidFill>
                  <a:srgbClr val="000000"/>
                </a:solidFill>
              </a:rPr>
              <a:t>【</a:t>
            </a:r>
            <a:r>
              <a:rPr kumimoji="1" lang="ja-JP" altLang="en-US" sz="1000" b="0" dirty="0">
                <a:solidFill>
                  <a:srgbClr val="000000"/>
                </a:solidFill>
              </a:rPr>
              <a:t>単位</a:t>
            </a:r>
            <a:r>
              <a:rPr kumimoji="1" lang="ja-JP" altLang="en-US" sz="1000" b="0" dirty="0" smtClean="0">
                <a:solidFill>
                  <a:srgbClr val="000000"/>
                </a:solidFill>
              </a:rPr>
              <a:t>：千円、社</a:t>
            </a:r>
            <a:r>
              <a:rPr kumimoji="1" lang="en-US" altLang="ja-JP" sz="1000" b="0" dirty="0" smtClean="0">
                <a:solidFill>
                  <a:srgbClr val="000000"/>
                </a:solidFill>
              </a:rPr>
              <a:t>】</a:t>
            </a:r>
            <a:endParaRPr kumimoji="1" lang="en-US" altLang="ja-JP" sz="1000" b="0" dirty="0">
              <a:solidFill>
                <a:srgbClr val="000000"/>
              </a:solidFill>
            </a:endParaRPr>
          </a:p>
        </p:txBody>
      </p:sp>
    </p:spTree>
    <p:extLst>
      <p:ext uri="{BB962C8B-B14F-4D97-AF65-F5344CB8AC3E}">
        <p14:creationId xmlns:p14="http://schemas.microsoft.com/office/powerpoint/2010/main" val="743147619"/>
      </p:ext>
    </p:extLst>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solidFill>
                  <a:srgbClr val="000000"/>
                </a:solidFill>
              </a:rPr>
              <a:pPr algn="r" eaLnBrk="0" hangingPunct="0"/>
              <a:t>14</a:t>
            </a:fld>
            <a:endParaRPr lang="en-US" altLang="ja-JP" sz="1200" b="0" dirty="0">
              <a:solidFill>
                <a:srgbClr val="000000"/>
              </a:solidFill>
            </a:endParaRPr>
          </a:p>
        </p:txBody>
      </p:sp>
      <p:sp>
        <p:nvSpPr>
          <p:cNvPr id="9" name="タイトル 1"/>
          <p:cNvSpPr>
            <a:spLocks/>
          </p:cNvSpPr>
          <p:nvPr/>
        </p:nvSpPr>
        <p:spPr bwMode="auto">
          <a:xfrm>
            <a:off x="468314" y="274638"/>
            <a:ext cx="41132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solidFill>
                  <a:srgbClr val="000000"/>
                </a:solidFill>
              </a:rPr>
              <a:t>銀行・信金の貸出動向①</a:t>
            </a:r>
            <a:endParaRPr lang="en-US" altLang="ja-JP" b="0" dirty="0">
              <a:solidFill>
                <a:srgbClr val="000000"/>
              </a:solidFill>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049" y="714375"/>
            <a:ext cx="6324601"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433528"/>
      </p:ext>
    </p:extLst>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1" name="Rectangle 8"/>
          <p:cNvSpPr>
            <a:spLocks noChangeArrowheads="1"/>
          </p:cNvSpPr>
          <p:nvPr/>
        </p:nvSpPr>
        <p:spPr bwMode="auto">
          <a:xfrm>
            <a:off x="1609725" y="4125754"/>
            <a:ext cx="21193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en-US" altLang="ja-JP" sz="1000" b="0" dirty="0">
                <a:latin typeface="HG丸ｺﾞｼｯｸM-PRO" pitchFamily="49" charset="-128"/>
                <a:ea typeface="HG丸ｺﾞｼｯｸM-PRO" pitchFamily="49" charset="-128"/>
              </a:rPr>
              <a:t>【</a:t>
            </a:r>
            <a:r>
              <a:rPr kumimoji="1" lang="ja-JP" altLang="en-US" sz="1000" b="0" dirty="0">
                <a:latin typeface="HG丸ｺﾞｼｯｸM-PRO" pitchFamily="49" charset="-128"/>
                <a:ea typeface="HG丸ｺﾞｼｯｸM-PRO" pitchFamily="49" charset="-128"/>
              </a:rPr>
              <a:t>資料</a:t>
            </a:r>
            <a:r>
              <a:rPr kumimoji="1" lang="ja-JP" altLang="en-US" sz="1000" b="0" dirty="0" smtClean="0">
                <a:latin typeface="HG丸ｺﾞｼｯｸM-PRO" pitchFamily="49" charset="-128"/>
                <a:ea typeface="HG丸ｺﾞｼｯｸM-PRO" pitchFamily="49" charset="-128"/>
              </a:rPr>
              <a:t>：東京商工リサーチ</a:t>
            </a:r>
            <a:r>
              <a:rPr kumimoji="1" lang="en-US" altLang="ja-JP" sz="1000" b="0" dirty="0" smtClean="0">
                <a:latin typeface="HG丸ｺﾞｼｯｸM-PRO" pitchFamily="49" charset="-128"/>
                <a:ea typeface="HG丸ｺﾞｼｯｸM-PRO" pitchFamily="49" charset="-128"/>
              </a:rPr>
              <a:t>】</a:t>
            </a:r>
            <a:endParaRPr kumimoji="1" lang="ja-JP" altLang="en-US" sz="1000" b="0" dirty="0">
              <a:latin typeface="HG丸ｺﾞｼｯｸM-PRO" pitchFamily="49" charset="-128"/>
              <a:ea typeface="HG丸ｺﾞｼｯｸM-PRO" pitchFamily="49" charset="-128"/>
            </a:endParaRPr>
          </a:p>
        </p:txBody>
      </p:sp>
      <p:sp>
        <p:nvSpPr>
          <p:cNvPr id="249862" name="Rectangle 8"/>
          <p:cNvSpPr>
            <a:spLocks noChangeArrowheads="1"/>
          </p:cNvSpPr>
          <p:nvPr/>
        </p:nvSpPr>
        <p:spPr bwMode="auto">
          <a:xfrm>
            <a:off x="7158036" y="3474401"/>
            <a:ext cx="1484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en-US" altLang="ja-JP" sz="1000" b="0" dirty="0">
                <a:latin typeface="HG丸ｺﾞｼｯｸM-PRO" pitchFamily="49" charset="-128"/>
                <a:ea typeface="HG丸ｺﾞｼｯｸM-PRO" pitchFamily="49" charset="-128"/>
              </a:rPr>
              <a:t>【</a:t>
            </a:r>
            <a:r>
              <a:rPr kumimoji="1" lang="ja-JP" altLang="en-US" sz="1000" b="0" dirty="0">
                <a:latin typeface="HG丸ｺﾞｼｯｸM-PRO" pitchFamily="49" charset="-128"/>
                <a:ea typeface="HG丸ｺﾞｼｯｸM-PRO" pitchFamily="49" charset="-128"/>
              </a:rPr>
              <a:t>資料：日本銀行</a:t>
            </a:r>
            <a:r>
              <a:rPr kumimoji="1" lang="en-US" altLang="ja-JP" sz="1000" b="0" dirty="0">
                <a:latin typeface="HG丸ｺﾞｼｯｸM-PRO" pitchFamily="49" charset="-128"/>
                <a:ea typeface="HG丸ｺﾞｼｯｸM-PRO" pitchFamily="49" charset="-128"/>
              </a:rPr>
              <a:t>】</a:t>
            </a:r>
            <a:endParaRPr kumimoji="1" lang="ja-JP" altLang="en-US" sz="1000" b="0" dirty="0">
              <a:latin typeface="HG丸ｺﾞｼｯｸM-PRO" pitchFamily="49" charset="-128"/>
              <a:ea typeface="HG丸ｺﾞｼｯｸM-PRO" pitchFamily="49" charset="-128"/>
            </a:endParaRPr>
          </a:p>
        </p:txBody>
      </p:sp>
      <p:sp>
        <p:nvSpPr>
          <p:cNvPr id="249863" name="Rectangle 8"/>
          <p:cNvSpPr>
            <a:spLocks noChangeArrowheads="1"/>
          </p:cNvSpPr>
          <p:nvPr/>
        </p:nvSpPr>
        <p:spPr bwMode="auto">
          <a:xfrm>
            <a:off x="6794500" y="6434137"/>
            <a:ext cx="1484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en-US" altLang="ja-JP" sz="1000" b="0" dirty="0">
                <a:latin typeface="HG丸ｺﾞｼｯｸM-PRO" pitchFamily="49" charset="-128"/>
                <a:ea typeface="HG丸ｺﾞｼｯｸM-PRO" pitchFamily="49" charset="-128"/>
              </a:rPr>
              <a:t>【</a:t>
            </a:r>
            <a:r>
              <a:rPr kumimoji="1" lang="ja-JP" altLang="en-US" sz="1000" b="0" dirty="0">
                <a:latin typeface="HG丸ｺﾞｼｯｸM-PRO" pitchFamily="49" charset="-128"/>
                <a:ea typeface="HG丸ｺﾞｼｯｸM-PRO" pitchFamily="49" charset="-128"/>
              </a:rPr>
              <a:t>資料：日本銀行</a:t>
            </a:r>
            <a:r>
              <a:rPr kumimoji="1" lang="en-US" altLang="ja-JP" sz="1000" b="0" dirty="0">
                <a:latin typeface="HG丸ｺﾞｼｯｸM-PRO" pitchFamily="49" charset="-128"/>
                <a:ea typeface="HG丸ｺﾞｼｯｸM-PRO" pitchFamily="49" charset="-128"/>
              </a:rPr>
              <a:t>】</a:t>
            </a:r>
            <a:endParaRPr kumimoji="1" lang="ja-JP" altLang="en-US" sz="1000" b="0" dirty="0">
              <a:latin typeface="HG丸ｺﾞｼｯｸM-PRO" pitchFamily="49" charset="-128"/>
              <a:ea typeface="HG丸ｺﾞｼｯｸM-PRO" pitchFamily="49" charset="-128"/>
            </a:endParaRPr>
          </a:p>
        </p:txBody>
      </p:sp>
      <p:sp>
        <p:nvSpPr>
          <p:cNvPr id="249865" name="Rectangle 8"/>
          <p:cNvSpPr>
            <a:spLocks noChangeArrowheads="1"/>
          </p:cNvSpPr>
          <p:nvPr/>
        </p:nvSpPr>
        <p:spPr bwMode="auto">
          <a:xfrm>
            <a:off x="7267575" y="4303712"/>
            <a:ext cx="1339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en-US" altLang="ja-JP" sz="1000" b="0" dirty="0">
                <a:latin typeface="HG丸ｺﾞｼｯｸM-PRO" pitchFamily="49" charset="-128"/>
                <a:ea typeface="HG丸ｺﾞｼｯｸM-PRO" pitchFamily="49" charset="-128"/>
              </a:rPr>
              <a:t>【</a:t>
            </a:r>
            <a:r>
              <a:rPr kumimoji="1" lang="ja-JP" altLang="en-US" sz="1000" b="0" dirty="0">
                <a:latin typeface="HG丸ｺﾞｼｯｸM-PRO" pitchFamily="49" charset="-128"/>
                <a:ea typeface="HG丸ｺﾞｼｯｸM-PRO" pitchFamily="49" charset="-128"/>
              </a:rPr>
              <a:t>単位：億円、％</a:t>
            </a:r>
            <a:r>
              <a:rPr kumimoji="1" lang="en-US" altLang="ja-JP" sz="1000" b="0" dirty="0">
                <a:latin typeface="HG丸ｺﾞｼｯｸM-PRO" pitchFamily="49" charset="-128"/>
                <a:ea typeface="HG丸ｺﾞｼｯｸM-PRO" pitchFamily="49" charset="-128"/>
              </a:rPr>
              <a:t>】</a:t>
            </a:r>
            <a:endParaRPr kumimoji="1" lang="ja-JP" altLang="en-US" sz="1000" b="0" dirty="0">
              <a:latin typeface="HG丸ｺﾞｼｯｸM-PRO" pitchFamily="49" charset="-128"/>
              <a:ea typeface="HG丸ｺﾞｼｯｸM-PRO" pitchFamily="49" charset="-128"/>
            </a:endParaRPr>
          </a:p>
        </p:txBody>
      </p:sp>
      <p:sp>
        <p:nvSpPr>
          <p:cNvPr id="249867"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DD9F7334-D11D-4D94-9512-4C6661518C6A}" type="slidenum">
              <a:rPr lang="ja-JP" altLang="en-US" sz="1200" b="0"/>
              <a:pPr algn="r" eaLnBrk="0" hangingPunct="0"/>
              <a:t>15</a:t>
            </a:fld>
            <a:endParaRPr lang="en-US" altLang="ja-JP" sz="1200" b="0" dirty="0"/>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95474"/>
            <a:ext cx="3686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6"/>
          <p:cNvSpPr>
            <a:spLocks noChangeArrowheads="1"/>
          </p:cNvSpPr>
          <p:nvPr/>
        </p:nvSpPr>
        <p:spPr bwMode="auto">
          <a:xfrm>
            <a:off x="1047750" y="872008"/>
            <a:ext cx="6110286" cy="650391"/>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0033CC"/>
                </a:solidFill>
                <a:latin typeface="Times New Roman" pitchFamily="18" charset="0"/>
              </a:rPr>
              <a:t>◇</a:t>
            </a:r>
            <a:r>
              <a:rPr kumimoji="1" lang="ja-JP" altLang="en-US" sz="1400" dirty="0" smtClean="0">
                <a:solidFill>
                  <a:srgbClr val="0033CC"/>
                </a:solidFill>
                <a:latin typeface="Times New Roman" pitchFamily="18" charset="0"/>
              </a:rPr>
              <a:t>東京商工リサーチ調べ（</a:t>
            </a:r>
            <a:r>
              <a:rPr kumimoji="1" lang="en-US" altLang="ja-JP" sz="1400" dirty="0" smtClean="0">
                <a:solidFill>
                  <a:srgbClr val="0033CC"/>
                </a:solidFill>
                <a:latin typeface="Times New Roman" pitchFamily="18" charset="0"/>
              </a:rPr>
              <a:t>2013</a:t>
            </a:r>
            <a:r>
              <a:rPr kumimoji="1" lang="ja-JP" altLang="en-US" sz="1400" dirty="0" smtClean="0">
                <a:solidFill>
                  <a:srgbClr val="0033CC"/>
                </a:solidFill>
                <a:latin typeface="Times New Roman" pitchFamily="18" charset="0"/>
              </a:rPr>
              <a:t>年</a:t>
            </a:r>
            <a:r>
              <a:rPr kumimoji="1" lang="en-US" altLang="ja-JP" sz="1400" dirty="0" smtClean="0">
                <a:solidFill>
                  <a:srgbClr val="0033CC"/>
                </a:solidFill>
                <a:latin typeface="Times New Roman" pitchFamily="18" charset="0"/>
              </a:rPr>
              <a:t>9</a:t>
            </a:r>
            <a:r>
              <a:rPr kumimoji="1" lang="ja-JP" altLang="en-US" sz="1400" dirty="0" smtClean="0">
                <a:solidFill>
                  <a:srgbClr val="0033CC"/>
                </a:solidFill>
                <a:latin typeface="Times New Roman" pitchFamily="18" charset="0"/>
              </a:rPr>
              <a:t>月中間決算）</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a:solidFill>
                  <a:srgbClr val="0033CC"/>
                </a:solidFill>
                <a:latin typeface="Times New Roman" pitchFamily="18" charset="0"/>
              </a:rPr>
              <a:t>　</a:t>
            </a:r>
            <a:r>
              <a:rPr kumimoji="1" lang="ja-JP" altLang="en-US" sz="1400" dirty="0" smtClean="0">
                <a:solidFill>
                  <a:srgbClr val="FF5050"/>
                </a:solidFill>
                <a:latin typeface="Times New Roman" pitchFamily="18" charset="0"/>
              </a:rPr>
              <a:t>国内銀行</a:t>
            </a:r>
            <a:r>
              <a:rPr kumimoji="1" lang="en-US" altLang="ja-JP" sz="1400" dirty="0" smtClean="0">
                <a:solidFill>
                  <a:srgbClr val="FF5050"/>
                </a:solidFill>
                <a:latin typeface="Times New Roman" pitchFamily="18" charset="0"/>
              </a:rPr>
              <a:t>114</a:t>
            </a:r>
            <a:r>
              <a:rPr kumimoji="1" lang="ja-JP" altLang="en-US" sz="1400" dirty="0" smtClean="0">
                <a:solidFill>
                  <a:srgbClr val="FF5050"/>
                </a:solidFill>
                <a:latin typeface="Times New Roman" pitchFamily="18" charset="0"/>
              </a:rPr>
              <a:t>行のうち、中小企業等向け貸出金の増加は</a:t>
            </a:r>
            <a:r>
              <a:rPr kumimoji="1" lang="en-US" altLang="ja-JP" sz="1400" dirty="0" smtClean="0">
                <a:solidFill>
                  <a:srgbClr val="FF5050"/>
                </a:solidFill>
                <a:latin typeface="Times New Roman" pitchFamily="18" charset="0"/>
              </a:rPr>
              <a:t>81</a:t>
            </a:r>
            <a:r>
              <a:rPr kumimoji="1" lang="ja-JP" altLang="en-US" sz="1400" dirty="0" smtClean="0">
                <a:solidFill>
                  <a:srgbClr val="FF5050"/>
                </a:solidFill>
                <a:latin typeface="Times New Roman" pitchFamily="18" charset="0"/>
              </a:rPr>
              <a:t>行、減少は</a:t>
            </a:r>
            <a:r>
              <a:rPr kumimoji="1" lang="en-US" altLang="ja-JP" sz="1400" dirty="0" smtClean="0">
                <a:solidFill>
                  <a:srgbClr val="FF5050"/>
                </a:solidFill>
                <a:latin typeface="Times New Roman" pitchFamily="18" charset="0"/>
              </a:rPr>
              <a:t>33</a:t>
            </a:r>
            <a:r>
              <a:rPr kumimoji="1" lang="ja-JP" altLang="en-US" sz="1400" dirty="0" smtClean="0">
                <a:solidFill>
                  <a:srgbClr val="FF5050"/>
                </a:solidFill>
                <a:latin typeface="Times New Roman" pitchFamily="18" charset="0"/>
              </a:rPr>
              <a:t>行</a:t>
            </a:r>
            <a:endParaRPr kumimoji="1" lang="en-US" altLang="ja-JP" sz="1400" dirty="0" smtClean="0">
              <a:solidFill>
                <a:srgbClr val="FF5050"/>
              </a:solidFill>
              <a:latin typeface="Times New Roman" pitchFamily="18" charset="0"/>
            </a:endParaRPr>
          </a:p>
        </p:txBody>
      </p:sp>
      <p:graphicFrame>
        <p:nvGraphicFramePr>
          <p:cNvPr id="5" name="表 4"/>
          <p:cNvGraphicFramePr>
            <a:graphicFrameLocks noGrp="1"/>
          </p:cNvGraphicFramePr>
          <p:nvPr>
            <p:extLst>
              <p:ext uri="{D42A27DB-BD31-4B8C-83A1-F6EECF244321}">
                <p14:modId xmlns:p14="http://schemas.microsoft.com/office/powerpoint/2010/main" val="1912313793"/>
              </p:ext>
            </p:extLst>
          </p:nvPr>
        </p:nvGraphicFramePr>
        <p:xfrm>
          <a:off x="742950" y="4548187"/>
          <a:ext cx="7874000" cy="1885950"/>
        </p:xfrm>
        <a:graphic>
          <a:graphicData uri="http://schemas.openxmlformats.org/drawingml/2006/table">
            <a:tbl>
              <a:tblPr/>
              <a:tblGrid>
                <a:gridCol w="508000"/>
                <a:gridCol w="508000"/>
                <a:gridCol w="571500"/>
                <a:gridCol w="571500"/>
                <a:gridCol w="571500"/>
                <a:gridCol w="571500"/>
                <a:gridCol w="571500"/>
                <a:gridCol w="571500"/>
                <a:gridCol w="571500"/>
                <a:gridCol w="571500"/>
                <a:gridCol w="571500"/>
                <a:gridCol w="571500"/>
                <a:gridCol w="571500"/>
                <a:gridCol w="571500"/>
              </a:tblGrid>
              <a:tr h="171450">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ja-JP" altLang="en-US" sz="900" b="0" i="0" u="none" strike="noStrike" dirty="0">
                          <a:solidFill>
                            <a:srgbClr val="000000"/>
                          </a:solidFill>
                          <a:effectLst/>
                          <a:latin typeface="ＭＳ Ｐゴシック"/>
                        </a:rPr>
                        <a:t>製造業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Ｐゴシック"/>
                        </a:rPr>
                        <a:t>建設業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Ｐゴシック"/>
                        </a:rPr>
                        <a:t>卸売業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Ｐゴシック"/>
                        </a:rPr>
                        <a:t>小売業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Ｐゴシック"/>
                        </a:rPr>
                        <a:t>不動産業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ＭＳ Ｐゴシック"/>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71450">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Ｐゴシック"/>
                        </a:rPr>
                        <a:t>貸出金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900" b="0" i="0" u="none" strike="noStrike" dirty="0">
                          <a:solidFill>
                            <a:srgbClr val="000000"/>
                          </a:solidFill>
                          <a:effectLst/>
                          <a:latin typeface="ＭＳ Ｐゴシック"/>
                        </a:rPr>
                        <a:t>設備資金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Ｐゴシック"/>
                        </a:rPr>
                        <a:t>貸出金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900" b="0" i="0" u="none" strike="noStrike" dirty="0">
                          <a:solidFill>
                            <a:srgbClr val="000000"/>
                          </a:solidFill>
                          <a:effectLst/>
                          <a:latin typeface="ＭＳ Ｐゴシック"/>
                        </a:rPr>
                        <a:t>設備資金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Ｐゴシック"/>
                        </a:rPr>
                        <a:t>貸出金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900" b="0" i="0" u="none" strike="noStrike" dirty="0">
                          <a:solidFill>
                            <a:srgbClr val="000000"/>
                          </a:solidFill>
                          <a:effectLst/>
                          <a:latin typeface="ＭＳ Ｐゴシック"/>
                        </a:rPr>
                        <a:t>設備資金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Ｐゴシック"/>
                        </a:rPr>
                        <a:t>貸出金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900" b="0" i="0" u="none" strike="noStrike" dirty="0">
                          <a:solidFill>
                            <a:srgbClr val="000000"/>
                          </a:solidFill>
                          <a:effectLst/>
                          <a:latin typeface="ＭＳ Ｐゴシック"/>
                        </a:rPr>
                        <a:t>設備資金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Ｐゴシック"/>
                        </a:rPr>
                        <a:t>貸出金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900" b="0" i="0" u="none" strike="noStrike" dirty="0">
                          <a:solidFill>
                            <a:srgbClr val="000000"/>
                          </a:solidFill>
                          <a:effectLst/>
                          <a:latin typeface="ＭＳ Ｐゴシック"/>
                        </a:rPr>
                        <a:t>設備資金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900" b="0" i="0" u="none" strike="noStrike" dirty="0">
                          <a:solidFill>
                            <a:srgbClr val="000000"/>
                          </a:solidFill>
                          <a:effectLst/>
                          <a:latin typeface="ＭＳ Ｐゴシック"/>
                        </a:rPr>
                        <a:t>貸出金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900" b="0" i="0" u="none" strike="noStrike" dirty="0">
                          <a:solidFill>
                            <a:srgbClr val="000000"/>
                          </a:solidFill>
                          <a:effectLst/>
                          <a:latin typeface="ＭＳ Ｐゴシック"/>
                        </a:rPr>
                        <a:t>設備資金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1450">
                <a:tc>
                  <a:txBody>
                    <a:bodyPr/>
                    <a:lstStyle/>
                    <a:p>
                      <a:pPr algn="l" fontAlgn="ctr"/>
                      <a:r>
                        <a:rPr lang="en-US" altLang="ja-JP" sz="900" b="0" i="0" u="none" strike="noStrike" dirty="0">
                          <a:solidFill>
                            <a:srgbClr val="000000"/>
                          </a:solidFill>
                          <a:effectLst/>
                          <a:latin typeface="ＭＳ Ｐゴシック"/>
                        </a:rPr>
                        <a:t>2012</a:t>
                      </a:r>
                      <a:r>
                        <a:rPr lang="ja-JP" altLang="en-US" sz="900" b="0" i="0" u="none" strike="noStrike" dirty="0">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a:rPr>
                        <a:t>3</a:t>
                      </a:r>
                      <a:r>
                        <a:rPr lang="ja-JP" altLang="en-US" sz="900" b="0" i="0" u="none" strike="noStrike" dirty="0">
                          <a:solidFill>
                            <a:srgbClr val="000000"/>
                          </a:solidFill>
                          <a:effectLst/>
                          <a:latin typeface="ＭＳ Ｐゴシック"/>
                        </a:rPr>
                        <a:t>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a:rPr>
                        <a:t>267,266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33,062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95,616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9,987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163,472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13,131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76,203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542,797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389,473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2,956,077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1,735,464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71450">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a:rPr>
                        <a:t>6</a:t>
                      </a:r>
                      <a:r>
                        <a:rPr lang="ja-JP" altLang="en-US" sz="900" b="0" i="0" u="none" strike="noStrike" dirty="0">
                          <a:solidFill>
                            <a:srgbClr val="000000"/>
                          </a:solidFill>
                          <a:effectLst/>
                          <a:latin typeface="ＭＳ Ｐゴシック"/>
                        </a:rPr>
                        <a:t>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a:rPr>
                        <a:t>259,675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32,431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87,006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9,793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155,925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13,063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74,255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13,087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540,855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389,562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2,921,001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1,738,798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71450">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a:rPr>
                        <a:t>9</a:t>
                      </a:r>
                      <a:r>
                        <a:rPr lang="ja-JP" altLang="en-US" sz="900" b="0" i="0" u="none" strike="noStrike" dirty="0">
                          <a:solidFill>
                            <a:srgbClr val="000000"/>
                          </a:solidFill>
                          <a:effectLst/>
                          <a:latin typeface="ＭＳ Ｐゴシック"/>
                        </a:rPr>
                        <a:t>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a:rPr>
                        <a:t>263,964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32,120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90,925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9,762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160,572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12,951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76,268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13,256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542,932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392,425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2,947,894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1,749,850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71450">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a:rPr>
                        <a:t>12</a:t>
                      </a:r>
                      <a:r>
                        <a:rPr lang="ja-JP" altLang="en-US" sz="900" b="0" i="0" u="none" strike="noStrike" dirty="0">
                          <a:solidFill>
                            <a:srgbClr val="000000"/>
                          </a:solidFill>
                          <a:effectLst/>
                          <a:latin typeface="ＭＳ Ｐゴシック"/>
                        </a:rPr>
                        <a:t>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a:rPr>
                        <a:t>263,840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31,967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90,207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9,784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160,290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12,995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76,111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13,321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540,828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392,244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2,957,110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1,761,336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1450">
                <a:tc>
                  <a:txBody>
                    <a:bodyPr/>
                    <a:lstStyle/>
                    <a:p>
                      <a:pPr algn="l" fontAlgn="ctr"/>
                      <a:r>
                        <a:rPr lang="en-US" altLang="ja-JP" sz="900" b="0" i="0" u="none" strike="noStrike" dirty="0">
                          <a:solidFill>
                            <a:srgbClr val="000000"/>
                          </a:solidFill>
                          <a:effectLst/>
                          <a:latin typeface="ＭＳ Ｐゴシック"/>
                        </a:rPr>
                        <a:t>2013</a:t>
                      </a:r>
                      <a:r>
                        <a:rPr lang="ja-JP" altLang="en-US" sz="900" b="0" i="0" u="none" strike="noStrike" dirty="0">
                          <a:solidFill>
                            <a:srgbClr val="000000"/>
                          </a:solidFill>
                          <a:effectLst/>
                          <a:latin typeface="ＭＳ Ｐゴシック"/>
                        </a:rPr>
                        <a:t>年</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a:rPr>
                        <a:t>3</a:t>
                      </a:r>
                      <a:r>
                        <a:rPr lang="ja-JP" altLang="en-US" sz="900" b="0" i="0" u="none" strike="noStrike" dirty="0">
                          <a:solidFill>
                            <a:srgbClr val="000000"/>
                          </a:solidFill>
                          <a:effectLst/>
                          <a:latin typeface="ＭＳ Ｐゴシック"/>
                        </a:rPr>
                        <a:t>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a:rPr>
                        <a:t>268,810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32,033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92,124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9,858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160,229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76,339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13,493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548,162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398,697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2,992,242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1,782,852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71450">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a:rPr>
                        <a:t>6</a:t>
                      </a:r>
                      <a:r>
                        <a:rPr lang="ja-JP" altLang="en-US" sz="900" b="0" i="0" u="none" strike="noStrike" dirty="0">
                          <a:solidFill>
                            <a:srgbClr val="000000"/>
                          </a:solidFill>
                          <a:effectLst/>
                          <a:latin typeface="ＭＳ Ｐゴシック"/>
                        </a:rPr>
                        <a:t>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a:rPr>
                        <a:t>261,533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31,796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83,967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9,964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154,093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13,104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74,640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13,498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544,445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397,796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2,957,736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1,786,967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71450">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a:rPr>
                        <a:t>9</a:t>
                      </a:r>
                      <a:r>
                        <a:rPr lang="ja-JP" altLang="en-US" sz="900" b="0" i="0" u="none" strike="noStrike" dirty="0">
                          <a:solidFill>
                            <a:srgbClr val="000000"/>
                          </a:solidFill>
                          <a:effectLst/>
                          <a:latin typeface="ＭＳ Ｐゴシック"/>
                        </a:rPr>
                        <a:t>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a:rPr>
                        <a:t>263,545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31,946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88,255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10,266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158,556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13,206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75,744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546,635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400,319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2,999,889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1,799,151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71450">
                <a:tc>
                  <a:txBody>
                    <a:bodyPr/>
                    <a:lstStyle/>
                    <a:p>
                      <a:pPr algn="l" fontAlgn="ctr"/>
                      <a:r>
                        <a:rPr lang="ja-JP" altLang="en-US" sz="9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Ｐゴシック"/>
                        </a:rPr>
                        <a:t>12</a:t>
                      </a:r>
                      <a:r>
                        <a:rPr lang="ja-JP" altLang="en-US" sz="900" b="0" i="0" u="none" strike="noStrike" dirty="0">
                          <a:solidFill>
                            <a:srgbClr val="000000"/>
                          </a:solidFill>
                          <a:effectLst/>
                          <a:latin typeface="ＭＳ Ｐゴシック"/>
                        </a:rPr>
                        <a:t>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a:rPr>
                        <a:t>267,590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32,569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88,528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10,571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161,337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13,531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75,555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14,016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551,087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403,081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3,031,992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1,816,636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1450">
                <a:tc gridSpan="2">
                  <a:txBody>
                    <a:bodyPr/>
                    <a:lstStyle/>
                    <a:p>
                      <a:pPr algn="ctr" fontAlgn="ctr"/>
                      <a:r>
                        <a:rPr lang="ja-JP" altLang="en-US" sz="900" b="0" i="0" u="none" strike="noStrike" dirty="0">
                          <a:solidFill>
                            <a:srgbClr val="000000"/>
                          </a:solidFill>
                          <a:effectLst/>
                          <a:latin typeface="ＭＳ Ｐゴシック"/>
                        </a:rPr>
                        <a:t>（前年同期比）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ＭＳ Ｐゴシック"/>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ja-JP" altLang="en-US" sz="900" b="0" i="0" u="none" strike="noStrike" dirty="0">
                          <a:solidFill>
                            <a:srgbClr val="000000"/>
                          </a:solidFill>
                          <a:effectLst/>
                          <a:latin typeface="ＭＳ Ｐゴシック"/>
                        </a:rPr>
                        <a:t>▲</a:t>
                      </a:r>
                      <a:r>
                        <a:rPr lang="en-US" altLang="ja-JP" sz="900" b="0" i="0" u="none" strike="noStrike" dirty="0">
                          <a:solidFill>
                            <a:srgbClr val="000000"/>
                          </a:solidFill>
                          <a:effectLst/>
                          <a:latin typeface="ＭＳ Ｐゴシック"/>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ja-JP" altLang="en-US" sz="900" b="0" i="0" u="none" strike="noStrike" dirty="0">
                          <a:solidFill>
                            <a:srgbClr val="000000"/>
                          </a:solidFill>
                          <a:effectLst/>
                          <a:latin typeface="ＭＳ Ｐゴシック"/>
                        </a:rPr>
                        <a:t>▲</a:t>
                      </a:r>
                      <a:r>
                        <a:rPr lang="en-US" altLang="ja-JP" sz="900" b="0" i="0" u="none" strike="noStrike" dirty="0">
                          <a:solidFill>
                            <a:srgbClr val="000000"/>
                          </a:solidFill>
                          <a:effectLst/>
                          <a:latin typeface="ＭＳ Ｐゴシック"/>
                        </a:rPr>
                        <a:t>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900" b="0" i="0" u="none" strike="noStrike" dirty="0">
                          <a:solidFill>
                            <a:srgbClr val="000000"/>
                          </a:solidFill>
                          <a:effectLst/>
                          <a:latin typeface="ＭＳ Ｐゴシック"/>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ja-JP" sz="900" b="0" i="0" u="none" strike="noStrike" dirty="0">
                          <a:solidFill>
                            <a:srgbClr val="000000"/>
                          </a:solidFill>
                          <a:effectLst/>
                          <a:latin typeface="ＭＳ Ｐゴシック"/>
                        </a:rPr>
                        <a:t>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141799833"/>
              </p:ext>
            </p:extLst>
          </p:nvPr>
        </p:nvGraphicFramePr>
        <p:xfrm>
          <a:off x="4489449" y="2400300"/>
          <a:ext cx="4152900" cy="1072515"/>
        </p:xfrm>
        <a:graphic>
          <a:graphicData uri="http://schemas.openxmlformats.org/drawingml/2006/table">
            <a:tbl>
              <a:tblPr/>
              <a:tblGrid>
                <a:gridCol w="571500"/>
                <a:gridCol w="596900"/>
                <a:gridCol w="584200"/>
                <a:gridCol w="584200"/>
                <a:gridCol w="647700"/>
                <a:gridCol w="584200"/>
                <a:gridCol w="584200"/>
              </a:tblGrid>
              <a:tr h="477836">
                <a:tc>
                  <a:txBody>
                    <a:bodyPr/>
                    <a:lstStyle/>
                    <a:p>
                      <a:pPr algn="l" fontAlgn="ctr"/>
                      <a:r>
                        <a:rPr lang="ja-JP" altLang="en-US" sz="900" b="0" i="0" u="none" strike="noStrike" dirty="0">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effectLst/>
                          <a:latin typeface="ＭＳ Ｐゴシック"/>
                        </a:rPr>
                        <a:t>計</a:t>
                      </a:r>
                      <a:br>
                        <a:rPr lang="ja-JP" altLang="en-US" sz="900" b="0" i="0" u="none" strike="noStrike" dirty="0">
                          <a:effectLst/>
                          <a:latin typeface="ＭＳ Ｐゴシック"/>
                        </a:rPr>
                      </a:br>
                      <a:r>
                        <a:rPr lang="en-US" sz="900" b="0" i="0" u="none" strike="noStrike" dirty="0">
                          <a:effectLst/>
                          <a:latin typeface="ＭＳ Ｐゴシック"/>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effectLst/>
                          <a:latin typeface="ＭＳ Ｐゴシック"/>
                        </a:rPr>
                        <a:t>前年</a:t>
                      </a:r>
                      <a:br>
                        <a:rPr lang="ja-JP" altLang="en-US" sz="900" b="0" i="0" u="none" strike="noStrike" dirty="0">
                          <a:effectLst/>
                          <a:latin typeface="ＭＳ Ｐゴシック"/>
                        </a:rPr>
                      </a:br>
                      <a:r>
                        <a:rPr lang="ja-JP" altLang="en-US" sz="900" b="0" i="0" u="none" strike="noStrike" dirty="0">
                          <a:effectLst/>
                          <a:latin typeface="ＭＳ Ｐゴシック"/>
                        </a:rPr>
                        <a:t>同期比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effectLst/>
                          <a:latin typeface="ＭＳ Ｐゴシック"/>
                        </a:rPr>
                        <a:t>13</a:t>
                      </a:r>
                      <a:r>
                        <a:rPr lang="ja-JP" altLang="en-US" sz="900" b="0" i="0" u="none" strike="noStrike" dirty="0">
                          <a:effectLst/>
                          <a:latin typeface="ＭＳ Ｐゴシック"/>
                        </a:rPr>
                        <a:t>年</a:t>
                      </a:r>
                      <a:br>
                        <a:rPr lang="ja-JP" altLang="en-US" sz="900" b="0" i="0" u="none" strike="noStrike" dirty="0">
                          <a:effectLst/>
                          <a:latin typeface="ＭＳ Ｐゴシック"/>
                        </a:rPr>
                      </a:br>
                      <a:r>
                        <a:rPr lang="en-US" altLang="ja-JP" sz="900" b="0" i="0" u="none" strike="noStrike" dirty="0">
                          <a:effectLst/>
                          <a:latin typeface="ＭＳ Ｐゴシック"/>
                        </a:rPr>
                        <a:t>3</a:t>
                      </a:r>
                      <a:r>
                        <a:rPr lang="ja-JP" altLang="en-US" sz="900" b="0" i="0" u="none" strike="noStrike" dirty="0">
                          <a:effectLst/>
                          <a:latin typeface="ＭＳ Ｐゴシック"/>
                        </a:rPr>
                        <a:t>月末比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effectLst/>
                          <a:latin typeface="ＭＳ Ｐゴシック"/>
                        </a:rPr>
                        <a:t>設備資金 </a:t>
                      </a:r>
                      <a:br>
                        <a:rPr lang="ja-JP" altLang="en-US" sz="900" b="0" i="0" u="none" strike="noStrike" dirty="0">
                          <a:effectLst/>
                          <a:latin typeface="ＭＳ Ｐゴシック"/>
                        </a:rPr>
                      </a:br>
                      <a:r>
                        <a:rPr lang="ja-JP" altLang="en-US" sz="900" b="0" i="0" u="none" strike="noStrike" dirty="0">
                          <a:effectLst/>
                          <a:latin typeface="ＭＳ Ｐゴシック"/>
                        </a:rPr>
                        <a:t> </a:t>
                      </a:r>
                      <a:r>
                        <a:rPr lang="en-US" sz="900" b="0" i="0" u="none" strike="noStrike" dirty="0">
                          <a:effectLst/>
                          <a:latin typeface="ＭＳ Ｐゴシック"/>
                        </a:rPr>
                        <a:t>Loans for fixed investment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effectLst/>
                          <a:latin typeface="ＭＳ Ｐゴシック"/>
                        </a:rPr>
                        <a:t>前年</a:t>
                      </a:r>
                      <a:br>
                        <a:rPr lang="ja-JP" altLang="en-US" sz="900" b="0" i="0" u="none" strike="noStrike" dirty="0">
                          <a:effectLst/>
                          <a:latin typeface="ＭＳ Ｐゴシック"/>
                        </a:rPr>
                      </a:br>
                      <a:r>
                        <a:rPr lang="ja-JP" altLang="en-US" sz="900" b="0" i="0" u="none" strike="noStrike" dirty="0">
                          <a:effectLst/>
                          <a:latin typeface="ＭＳ Ｐゴシック"/>
                        </a:rPr>
                        <a:t>同期比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effectLst/>
                          <a:latin typeface="ＭＳ Ｐゴシック"/>
                        </a:rPr>
                        <a:t>13</a:t>
                      </a:r>
                      <a:r>
                        <a:rPr lang="ja-JP" altLang="en-US" sz="900" b="0" i="0" u="none" strike="noStrike" dirty="0">
                          <a:effectLst/>
                          <a:latin typeface="ＭＳ Ｐゴシック"/>
                        </a:rPr>
                        <a:t>年</a:t>
                      </a:r>
                      <a:br>
                        <a:rPr lang="ja-JP" altLang="en-US" sz="900" b="0" i="0" u="none" strike="noStrike" dirty="0">
                          <a:effectLst/>
                          <a:latin typeface="ＭＳ Ｐゴシック"/>
                        </a:rPr>
                      </a:br>
                      <a:r>
                        <a:rPr lang="en-US" altLang="ja-JP" sz="900" b="0" i="0" u="none" strike="noStrike" dirty="0">
                          <a:effectLst/>
                          <a:latin typeface="ＭＳ Ｐゴシック"/>
                        </a:rPr>
                        <a:t>3</a:t>
                      </a:r>
                      <a:r>
                        <a:rPr lang="ja-JP" altLang="en-US" sz="900" b="0" i="0" u="none" strike="noStrike" dirty="0">
                          <a:effectLst/>
                          <a:latin typeface="ＭＳ Ｐゴシック"/>
                        </a:rPr>
                        <a:t>月末比</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900" b="0" i="0" u="none" strike="noStrike" dirty="0">
                          <a:effectLst/>
                          <a:latin typeface="ＭＳ Ｐゴシック"/>
                        </a:rPr>
                        <a:t>大企業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1,204,845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3.95%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1.82%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184,146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2.53%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0.27%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71450">
                <a:tc>
                  <a:txBody>
                    <a:bodyPr/>
                    <a:lstStyle/>
                    <a:p>
                      <a:pPr algn="l" fontAlgn="ctr"/>
                      <a:r>
                        <a:rPr lang="ja-JP" altLang="en-US" sz="900" b="0" i="0" u="none" strike="noStrike" dirty="0">
                          <a:effectLst/>
                          <a:latin typeface="ＭＳ Ｐゴシック"/>
                        </a:rPr>
                        <a:t>中堅企業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122,446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900" b="0" i="0" u="none" strike="noStrike" dirty="0">
                          <a:solidFill>
                            <a:srgbClr val="FF0000"/>
                          </a:solidFill>
                          <a:effectLst/>
                          <a:latin typeface="ＭＳ Ｐゴシック"/>
                        </a:rPr>
                        <a:t>▲</a:t>
                      </a:r>
                      <a:r>
                        <a:rPr lang="en-US" altLang="ja-JP" sz="900" b="0" i="0" u="none" strike="noStrike" dirty="0">
                          <a:solidFill>
                            <a:srgbClr val="FF0000"/>
                          </a:solidFill>
                          <a:effectLst/>
                          <a:latin typeface="ＭＳ Ｐゴシック"/>
                        </a:rPr>
                        <a:t>0.70%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4.68%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26,656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dirty="0">
                          <a:effectLst/>
                          <a:latin typeface="ＭＳ Ｐゴシック"/>
                        </a:rPr>
                        <a:t>0.80%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900" b="0" i="0" u="none" strike="noStrike" dirty="0">
                          <a:solidFill>
                            <a:srgbClr val="FF0000"/>
                          </a:solidFill>
                          <a:effectLst/>
                          <a:latin typeface="ＭＳ Ｐゴシック"/>
                        </a:rPr>
                        <a:t>▲</a:t>
                      </a:r>
                      <a:r>
                        <a:rPr lang="en-US" altLang="ja-JP" sz="900" b="0" i="0" u="none" strike="noStrike" dirty="0">
                          <a:solidFill>
                            <a:srgbClr val="FF0000"/>
                          </a:solidFill>
                          <a:effectLst/>
                          <a:latin typeface="ＭＳ Ｐゴシック"/>
                        </a:rPr>
                        <a:t>0.30%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1450">
                <a:tc>
                  <a:txBody>
                    <a:bodyPr/>
                    <a:lstStyle/>
                    <a:p>
                      <a:pPr algn="l" fontAlgn="ctr"/>
                      <a:r>
                        <a:rPr lang="ja-JP" altLang="en-US" sz="900" b="0" i="0" u="none" strike="noStrike" dirty="0">
                          <a:effectLst/>
                          <a:latin typeface="ＭＳ Ｐゴシック"/>
                        </a:rPr>
                        <a:t>中小企業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effectLst/>
                          <a:latin typeface="ＭＳ Ｐゴシック"/>
                        </a:rPr>
                        <a:t>3,031,992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effectLst/>
                          <a:latin typeface="ＭＳ Ｐゴシック"/>
                        </a:rPr>
                        <a:t>2.53%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effectLst/>
                          <a:latin typeface="ＭＳ Ｐゴシック"/>
                        </a:rPr>
                        <a:t>1.33%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effectLst/>
                          <a:latin typeface="ＭＳ Ｐゴシック"/>
                        </a:rPr>
                        <a:t>1,816,636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effectLst/>
                          <a:latin typeface="ＭＳ Ｐゴシック"/>
                        </a:rPr>
                        <a:t>3.14%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effectLst/>
                          <a:latin typeface="ＭＳ Ｐゴシック"/>
                        </a:rPr>
                        <a:t>1.89%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2" name="Rectangle 8"/>
          <p:cNvSpPr>
            <a:spLocks noChangeArrowheads="1"/>
          </p:cNvSpPr>
          <p:nvPr/>
        </p:nvSpPr>
        <p:spPr bwMode="auto">
          <a:xfrm>
            <a:off x="7419975" y="2146298"/>
            <a:ext cx="1339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en-US" altLang="ja-JP" sz="1000" b="0" dirty="0">
                <a:latin typeface="HG丸ｺﾞｼｯｸM-PRO" pitchFamily="49" charset="-128"/>
                <a:ea typeface="HG丸ｺﾞｼｯｸM-PRO" pitchFamily="49" charset="-128"/>
              </a:rPr>
              <a:t>【</a:t>
            </a:r>
            <a:r>
              <a:rPr kumimoji="1" lang="ja-JP" altLang="en-US" sz="1000" b="0" dirty="0">
                <a:latin typeface="HG丸ｺﾞｼｯｸM-PRO" pitchFamily="49" charset="-128"/>
                <a:ea typeface="HG丸ｺﾞｼｯｸM-PRO" pitchFamily="49" charset="-128"/>
              </a:rPr>
              <a:t>単位：億円、％</a:t>
            </a:r>
            <a:r>
              <a:rPr kumimoji="1" lang="en-US" altLang="ja-JP" sz="1000" b="0" dirty="0">
                <a:latin typeface="HG丸ｺﾞｼｯｸM-PRO" pitchFamily="49" charset="-128"/>
                <a:ea typeface="HG丸ｺﾞｼｯｸM-PRO" pitchFamily="49" charset="-128"/>
              </a:rPr>
              <a:t>】</a:t>
            </a:r>
            <a:endParaRPr kumimoji="1" lang="ja-JP" altLang="en-US" sz="1000" b="0" dirty="0">
              <a:latin typeface="HG丸ｺﾞｼｯｸM-PRO" pitchFamily="49" charset="-128"/>
              <a:ea typeface="HG丸ｺﾞｼｯｸM-PRO" pitchFamily="49" charset="-128"/>
            </a:endParaRPr>
          </a:p>
        </p:txBody>
      </p:sp>
      <p:sp>
        <p:nvSpPr>
          <p:cNvPr id="13" name="タイトル 1"/>
          <p:cNvSpPr>
            <a:spLocks/>
          </p:cNvSpPr>
          <p:nvPr/>
        </p:nvSpPr>
        <p:spPr bwMode="auto">
          <a:xfrm>
            <a:off x="468314" y="274638"/>
            <a:ext cx="41132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solidFill>
                  <a:srgbClr val="000000"/>
                </a:solidFill>
              </a:rPr>
              <a:t>銀行・信金の貸出動向②</a:t>
            </a:r>
            <a:endParaRPr lang="en-US" altLang="ja-JP" b="0" dirty="0">
              <a:solidFill>
                <a:srgbClr val="000000"/>
              </a:solidFill>
            </a:endParaRPr>
          </a:p>
        </p:txBody>
      </p:sp>
      <p:sp>
        <p:nvSpPr>
          <p:cNvPr id="14" name="Rectangle 8"/>
          <p:cNvSpPr>
            <a:spLocks noChangeArrowheads="1"/>
          </p:cNvSpPr>
          <p:nvPr/>
        </p:nvSpPr>
        <p:spPr bwMode="auto">
          <a:xfrm>
            <a:off x="4502147" y="1951491"/>
            <a:ext cx="3146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ja-JP" altLang="en-US" sz="1400" b="0" dirty="0">
                <a:latin typeface="HG丸ｺﾞｼｯｸM-PRO" pitchFamily="49" charset="-128"/>
                <a:ea typeface="HG丸ｺﾞｼｯｸM-PRO" pitchFamily="49" charset="-128"/>
              </a:rPr>
              <a:t>銀行</a:t>
            </a:r>
            <a:r>
              <a:rPr kumimoji="1" lang="ja-JP" altLang="en-US" sz="1400" b="0" dirty="0" smtClean="0">
                <a:latin typeface="HG丸ｺﾞｼｯｸM-PRO" pitchFamily="49" charset="-128"/>
                <a:ea typeface="HG丸ｺﾞｼｯｸM-PRO" pitchFamily="49" charset="-128"/>
              </a:rPr>
              <a:t>の規模別貸出の伸び率</a:t>
            </a:r>
            <a:endParaRPr kumimoji="1" lang="en-US" altLang="ja-JP" sz="1400" b="0" dirty="0" smtClean="0">
              <a:latin typeface="HG丸ｺﾞｼｯｸM-PRO" pitchFamily="49" charset="-128"/>
              <a:ea typeface="HG丸ｺﾞｼｯｸM-PRO" pitchFamily="49" charset="-128"/>
            </a:endParaRPr>
          </a:p>
          <a:p>
            <a:pPr algn="l" eaLnBrk="0" hangingPunct="0"/>
            <a:r>
              <a:rPr kumimoji="1" lang="ja-JP" altLang="en-US" sz="800" b="0" dirty="0" smtClean="0">
                <a:latin typeface="HG丸ｺﾞｼｯｸM-PRO" pitchFamily="49" charset="-128"/>
                <a:ea typeface="HG丸ｺﾞｼｯｸM-PRO" pitchFamily="49" charset="-128"/>
              </a:rPr>
              <a:t>　（</a:t>
            </a:r>
            <a:r>
              <a:rPr kumimoji="1" lang="en-US" altLang="ja-JP" sz="800" b="0" dirty="0" smtClean="0">
                <a:latin typeface="HG丸ｺﾞｼｯｸM-PRO" pitchFamily="49" charset="-128"/>
                <a:ea typeface="HG丸ｺﾞｼｯｸM-PRO" pitchFamily="49" charset="-128"/>
              </a:rPr>
              <a:t>2013</a:t>
            </a:r>
            <a:r>
              <a:rPr kumimoji="1" lang="ja-JP" altLang="en-US" sz="800" b="0" dirty="0" smtClean="0">
                <a:latin typeface="HG丸ｺﾞｼｯｸM-PRO" pitchFamily="49" charset="-128"/>
                <a:ea typeface="HG丸ｺﾞｼｯｸM-PRO" pitchFamily="49" charset="-128"/>
              </a:rPr>
              <a:t>年</a:t>
            </a:r>
            <a:r>
              <a:rPr kumimoji="1" lang="en-US" altLang="ja-JP" sz="800" b="0" dirty="0" smtClean="0">
                <a:latin typeface="HG丸ｺﾞｼｯｸM-PRO" pitchFamily="49" charset="-128"/>
                <a:ea typeface="HG丸ｺﾞｼｯｸM-PRO" pitchFamily="49" charset="-128"/>
              </a:rPr>
              <a:t>12</a:t>
            </a:r>
            <a:r>
              <a:rPr kumimoji="1" lang="ja-JP" altLang="en-US" sz="800" b="0" dirty="0" smtClean="0">
                <a:latin typeface="HG丸ｺﾞｼｯｸM-PRO" pitchFamily="49" charset="-128"/>
                <a:ea typeface="HG丸ｺﾞｼｯｸM-PRO" pitchFamily="49" charset="-128"/>
              </a:rPr>
              <a:t>月）</a:t>
            </a:r>
            <a:endParaRPr kumimoji="1" lang="ja-JP" altLang="en-US" sz="800" b="0" dirty="0">
              <a:latin typeface="HG丸ｺﾞｼｯｸM-PRO" pitchFamily="49" charset="-128"/>
              <a:ea typeface="HG丸ｺﾞｼｯｸM-PRO" pitchFamily="49" charset="-128"/>
            </a:endParaRPr>
          </a:p>
        </p:txBody>
      </p:sp>
    </p:spTree>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7" name="テキスト ボックス 2"/>
          <p:cNvSpPr txBox="1">
            <a:spLocks noChangeArrowheads="1"/>
          </p:cNvSpPr>
          <p:nvPr/>
        </p:nvSpPr>
        <p:spPr bwMode="auto">
          <a:xfrm>
            <a:off x="7747002" y="1901825"/>
            <a:ext cx="939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t>【</a:t>
            </a:r>
            <a:r>
              <a:rPr kumimoji="1" lang="ja-JP" altLang="en-US" sz="1000" b="0" dirty="0"/>
              <a:t>単位：億</a:t>
            </a:r>
            <a:r>
              <a:rPr kumimoji="1" lang="ja-JP" altLang="en-US" sz="1000" b="0" dirty="0" smtClean="0"/>
              <a:t>円</a:t>
            </a:r>
            <a:r>
              <a:rPr kumimoji="1" lang="en-US" altLang="ja-JP" sz="1000" b="0" dirty="0" smtClean="0"/>
              <a:t>】</a:t>
            </a:r>
            <a:endParaRPr kumimoji="1" lang="en-US" altLang="ja-JP" sz="1000" b="0" dirty="0"/>
          </a:p>
        </p:txBody>
      </p:sp>
      <p:sp>
        <p:nvSpPr>
          <p:cNvPr id="6" name="AutoShape 6"/>
          <p:cNvSpPr>
            <a:spLocks noChangeArrowheads="1"/>
          </p:cNvSpPr>
          <p:nvPr/>
        </p:nvSpPr>
        <p:spPr bwMode="auto">
          <a:xfrm>
            <a:off x="4358482" y="525463"/>
            <a:ext cx="3228975" cy="376273"/>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0033CC"/>
                </a:solidFill>
                <a:latin typeface="Times New Roman" pitchFamily="18" charset="0"/>
              </a:rPr>
              <a:t>◇</a:t>
            </a:r>
            <a:r>
              <a:rPr kumimoji="1" lang="ja-JP" altLang="en-US" sz="1400" dirty="0" smtClean="0">
                <a:solidFill>
                  <a:srgbClr val="0033CC"/>
                </a:solidFill>
                <a:latin typeface="Times New Roman" pitchFamily="18" charset="0"/>
              </a:rPr>
              <a:t>信用金庫の貸出金　主要業種別</a:t>
            </a:r>
            <a:endParaRPr kumimoji="1" lang="en-US" altLang="ja-JP" sz="1400" dirty="0" smtClean="0">
              <a:solidFill>
                <a:srgbClr val="0033CC"/>
              </a:solidFill>
              <a:latin typeface="Times New Roman" pitchFamily="18" charset="0"/>
            </a:endParaRPr>
          </a:p>
        </p:txBody>
      </p:sp>
      <p:sp>
        <p:nvSpPr>
          <p:cNvPr id="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DD9F7334-D11D-4D94-9512-4C6661518C6A}" type="slidenum">
              <a:rPr lang="ja-JP" altLang="en-US" sz="1200" b="0"/>
              <a:pPr algn="r" eaLnBrk="0" hangingPunct="0"/>
              <a:t>16</a:t>
            </a:fld>
            <a:endParaRPr lang="en-US" altLang="ja-JP" sz="1200" b="0" dirty="0"/>
          </a:p>
        </p:txBody>
      </p:sp>
      <p:graphicFrame>
        <p:nvGraphicFramePr>
          <p:cNvPr id="3" name="表 2"/>
          <p:cNvGraphicFramePr>
            <a:graphicFrameLocks noGrp="1"/>
          </p:cNvGraphicFramePr>
          <p:nvPr>
            <p:extLst>
              <p:ext uri="{D42A27DB-BD31-4B8C-83A1-F6EECF244321}">
                <p14:modId xmlns:p14="http://schemas.microsoft.com/office/powerpoint/2010/main" val="3024654363"/>
              </p:ext>
            </p:extLst>
          </p:nvPr>
        </p:nvGraphicFramePr>
        <p:xfrm>
          <a:off x="457199" y="1030044"/>
          <a:ext cx="8229603" cy="3665036"/>
        </p:xfrm>
        <a:graphic>
          <a:graphicData uri="http://schemas.openxmlformats.org/drawingml/2006/table">
            <a:tbl>
              <a:tblPr/>
              <a:tblGrid>
                <a:gridCol w="291399"/>
                <a:gridCol w="223406"/>
                <a:gridCol w="429814"/>
                <a:gridCol w="488094"/>
                <a:gridCol w="429814"/>
                <a:gridCol w="488094"/>
                <a:gridCol w="429814"/>
                <a:gridCol w="488094"/>
                <a:gridCol w="429814"/>
                <a:gridCol w="488094"/>
                <a:gridCol w="429814"/>
                <a:gridCol w="479625"/>
                <a:gridCol w="438283"/>
                <a:gridCol w="488094"/>
                <a:gridCol w="429814"/>
                <a:gridCol w="472609"/>
                <a:gridCol w="445299"/>
                <a:gridCol w="488094"/>
                <a:gridCol w="371534"/>
              </a:tblGrid>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dirty="0">
                          <a:solidFill>
                            <a:srgbClr val="000000"/>
                          </a:solidFill>
                          <a:effectLst/>
                          <a:latin typeface="ＭＳ Ｐゴシック"/>
                        </a:rPr>
                        <a:t>貸出金計</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dirty="0">
                          <a:solidFill>
                            <a:srgbClr val="000000"/>
                          </a:solidFill>
                          <a:effectLst/>
                          <a:latin typeface="ＭＳ Ｐゴシック"/>
                        </a:rPr>
                        <a:t>企業向け</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dirty="0">
                        <a:solidFill>
                          <a:srgbClr val="000000"/>
                        </a:solidFill>
                        <a:effectLst/>
                        <a:latin typeface="ＭＳ Ｐゴシック"/>
                      </a:endParaRP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effectLst/>
                          <a:latin typeface="ＭＳ Ｐゴシック"/>
                        </a:rPr>
                        <a:t>地方公共団体</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製造業</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建設業</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卸売業</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小売業</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不動産業</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700" b="0" i="0" u="none" strike="noStrike" dirty="0">
                        <a:solidFill>
                          <a:srgbClr val="000000"/>
                        </a:solidFill>
                        <a:effectLst/>
                        <a:latin typeface="ＭＳ Ｐゴシック"/>
                      </a:endParaRPr>
                    </a:p>
                  </a:txBody>
                  <a:tcPr marL="7322" marR="7322" marT="7322"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224273">
                <a:tc>
                  <a:txBody>
                    <a:bodyPr/>
                    <a:lstStyle/>
                    <a:p>
                      <a:pPr algn="l" fontAlgn="ctr"/>
                      <a:r>
                        <a:rPr lang="ja-JP" altLang="en-US" sz="6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a:rPr>
                        <a:t>　</a:t>
                      </a:r>
                    </a:p>
                  </a:txBody>
                  <a:tcPr marL="7322" marR="7322" marT="73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a:rPr>
                        <a:t>前年同月比</a:t>
                      </a:r>
                      <a:br>
                        <a:rPr lang="zh-TW" altLang="en-US" sz="600" b="0" i="0" u="none" strike="noStrike">
                          <a:solidFill>
                            <a:srgbClr val="000000"/>
                          </a:solidFill>
                          <a:effectLst/>
                          <a:latin typeface="ＭＳ Ｐゴシック"/>
                        </a:rPr>
                      </a:br>
                      <a:r>
                        <a:rPr lang="zh-TW" altLang="en-US" sz="600" b="0" i="0" u="none" strike="noStrike">
                          <a:solidFill>
                            <a:srgbClr val="000000"/>
                          </a:solidFill>
                          <a:effectLst/>
                          <a:latin typeface="ＭＳ Ｐゴシック"/>
                        </a:rPr>
                        <a:t>増　減　率</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a:rPr>
                        <a:t>前年同月比</a:t>
                      </a:r>
                      <a:br>
                        <a:rPr lang="zh-TW" altLang="en-US" sz="600" b="0" i="0" u="none" strike="noStrike">
                          <a:solidFill>
                            <a:srgbClr val="000000"/>
                          </a:solidFill>
                          <a:effectLst/>
                          <a:latin typeface="ＭＳ Ｐゴシック"/>
                        </a:rPr>
                      </a:br>
                      <a:r>
                        <a:rPr lang="zh-TW" altLang="en-US" sz="600" b="0" i="0" u="none" strike="noStrike">
                          <a:solidFill>
                            <a:srgbClr val="000000"/>
                          </a:solidFill>
                          <a:effectLst/>
                          <a:latin typeface="ＭＳ Ｐゴシック"/>
                        </a:rPr>
                        <a:t>増　減　率</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a:rPr>
                        <a:t>前年同月比</a:t>
                      </a:r>
                      <a:br>
                        <a:rPr lang="zh-TW" altLang="en-US" sz="600" b="0" i="0" u="none" strike="noStrike">
                          <a:solidFill>
                            <a:srgbClr val="000000"/>
                          </a:solidFill>
                          <a:effectLst/>
                          <a:latin typeface="ＭＳ Ｐゴシック"/>
                        </a:rPr>
                      </a:br>
                      <a:r>
                        <a:rPr lang="zh-TW" altLang="en-US" sz="600" b="0" i="0" u="none" strike="noStrike">
                          <a:solidFill>
                            <a:srgbClr val="000000"/>
                          </a:solidFill>
                          <a:effectLst/>
                          <a:latin typeface="ＭＳ Ｐゴシック"/>
                        </a:rPr>
                        <a:t>増　減　率</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a:rPr>
                        <a:t>前年同月比</a:t>
                      </a:r>
                      <a:br>
                        <a:rPr lang="zh-TW" altLang="en-US" sz="600" b="0" i="0" u="none" strike="noStrike">
                          <a:solidFill>
                            <a:srgbClr val="000000"/>
                          </a:solidFill>
                          <a:effectLst/>
                          <a:latin typeface="ＭＳ Ｐゴシック"/>
                        </a:rPr>
                      </a:br>
                      <a:r>
                        <a:rPr lang="zh-TW" altLang="en-US" sz="600" b="0" i="0" u="none" strike="noStrike">
                          <a:solidFill>
                            <a:srgbClr val="000000"/>
                          </a:solidFill>
                          <a:effectLst/>
                          <a:latin typeface="ＭＳ Ｐゴシック"/>
                        </a:rPr>
                        <a:t>増　減　率</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a:rPr>
                        <a:t>前年同月比</a:t>
                      </a:r>
                      <a:br>
                        <a:rPr lang="zh-TW" altLang="en-US" sz="600" b="0" i="0" u="none" strike="noStrike">
                          <a:solidFill>
                            <a:srgbClr val="000000"/>
                          </a:solidFill>
                          <a:effectLst/>
                          <a:latin typeface="ＭＳ Ｐゴシック"/>
                        </a:rPr>
                      </a:br>
                      <a:r>
                        <a:rPr lang="zh-TW" altLang="en-US" sz="600" b="0" i="0" u="none" strike="noStrike">
                          <a:solidFill>
                            <a:srgbClr val="000000"/>
                          </a:solidFill>
                          <a:effectLst/>
                          <a:latin typeface="ＭＳ Ｐゴシック"/>
                        </a:rPr>
                        <a:t>増　減　率</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a:rPr>
                        <a:t>前年同月比</a:t>
                      </a:r>
                      <a:br>
                        <a:rPr lang="zh-TW" altLang="en-US" sz="600" b="0" i="0" u="none" strike="noStrike">
                          <a:solidFill>
                            <a:srgbClr val="000000"/>
                          </a:solidFill>
                          <a:effectLst/>
                          <a:latin typeface="ＭＳ Ｐゴシック"/>
                        </a:rPr>
                      </a:br>
                      <a:r>
                        <a:rPr lang="zh-TW" altLang="en-US" sz="600" b="0" i="0" u="none" strike="noStrike">
                          <a:solidFill>
                            <a:srgbClr val="000000"/>
                          </a:solidFill>
                          <a:effectLst/>
                          <a:latin typeface="ＭＳ Ｐゴシック"/>
                        </a:rPr>
                        <a:t>増　減　率</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a:rPr>
                        <a:t>前年同月比</a:t>
                      </a:r>
                      <a:br>
                        <a:rPr lang="zh-TW" altLang="en-US" sz="600" b="0" i="0" u="none" strike="noStrike">
                          <a:solidFill>
                            <a:srgbClr val="000000"/>
                          </a:solidFill>
                          <a:effectLst/>
                          <a:latin typeface="ＭＳ Ｐゴシック"/>
                        </a:rPr>
                      </a:br>
                      <a:r>
                        <a:rPr lang="zh-TW" altLang="en-US" sz="600" b="0" i="0" u="none" strike="noStrike">
                          <a:solidFill>
                            <a:srgbClr val="000000"/>
                          </a:solidFill>
                          <a:effectLst/>
                          <a:latin typeface="ＭＳ Ｐゴシック"/>
                        </a:rPr>
                        <a:t>増　減　率</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zh-TW" altLang="en-US" sz="600" b="0" i="0" u="none" strike="noStrike">
                          <a:solidFill>
                            <a:srgbClr val="000000"/>
                          </a:solidFill>
                          <a:effectLst/>
                          <a:latin typeface="ＭＳ Ｐゴシック"/>
                        </a:rPr>
                        <a:t>前年同月比</a:t>
                      </a:r>
                      <a:br>
                        <a:rPr lang="zh-TW" altLang="en-US" sz="600" b="0" i="0" u="none" strike="noStrike">
                          <a:solidFill>
                            <a:srgbClr val="000000"/>
                          </a:solidFill>
                          <a:effectLst/>
                          <a:latin typeface="ＭＳ Ｐゴシック"/>
                        </a:rPr>
                      </a:br>
                      <a:r>
                        <a:rPr lang="zh-TW" altLang="en-US" sz="600" b="0" i="0" u="none" strike="noStrike">
                          <a:solidFill>
                            <a:srgbClr val="000000"/>
                          </a:solidFill>
                          <a:effectLst/>
                          <a:latin typeface="ＭＳ Ｐゴシック"/>
                        </a:rPr>
                        <a:t>増　減　率</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ＭＳ Ｐゴシック"/>
                        </a:rPr>
                        <a:t>構成比</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4176">
                <a:tc>
                  <a:txBody>
                    <a:bodyPr/>
                    <a:lstStyle/>
                    <a:p>
                      <a:pPr algn="l" fontAlgn="ctr"/>
                      <a:r>
                        <a:rPr lang="en-US" altLang="ja-JP" sz="700" b="0" i="0" u="none" strike="noStrike" dirty="0">
                          <a:solidFill>
                            <a:srgbClr val="000000"/>
                          </a:solidFill>
                          <a:effectLst/>
                          <a:latin typeface="ＭＳ Ｐゴシック"/>
                        </a:rPr>
                        <a:t>2009</a:t>
                      </a:r>
                      <a:r>
                        <a:rPr lang="ja-JP" altLang="en-US" sz="700" b="0" i="0" u="none" strike="noStrike" dirty="0">
                          <a:solidFill>
                            <a:srgbClr val="000000"/>
                          </a:solidFill>
                          <a:effectLst/>
                          <a:latin typeface="ＭＳ Ｐゴシック"/>
                        </a:rPr>
                        <a:t>年</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a:rPr>
                        <a:t>3</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648,783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2.10%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427,171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2.57%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77,564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1.38%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57,509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1.53%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32,996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2.05%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31,793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0.79%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117,600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3.12%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32,878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18.08%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5.07%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en-US" altLang="ja-JP" sz="700" b="0" i="0" u="none" strike="noStrike" dirty="0">
                          <a:solidFill>
                            <a:srgbClr val="000000"/>
                          </a:solidFill>
                          <a:effectLst/>
                          <a:latin typeface="ＭＳ Ｐゴシック"/>
                        </a:rPr>
                        <a:t>6</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642,433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1.91%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423,022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2.48%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75,969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0.87%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54,530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0.33%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32,703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2.78%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31,014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0.57%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119,545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4.21%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33,391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20.28%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5.20%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700" b="0" i="0" u="none" strike="noStrike" dirty="0">
                          <a:solidFill>
                            <a:srgbClr val="000000"/>
                          </a:solidFill>
                          <a:effectLst/>
                          <a:latin typeface="ＭＳ Ｐゴシック"/>
                        </a:rPr>
                        <a:t>9</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644,594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0.96%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425,819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1.42%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76,099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0.15%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55,628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0.06%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33,088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2.20%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31,097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0.86%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120,076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3.69%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33,063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17.37%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5.13%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700" b="0" i="0" u="none" strike="noStrike" dirty="0">
                          <a:solidFill>
                            <a:srgbClr val="000000"/>
                          </a:solidFill>
                          <a:effectLst/>
                          <a:latin typeface="ＭＳ Ｐゴシック"/>
                        </a:rPr>
                        <a:t>12</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646,569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0.38%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428,252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0.47%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76,587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3.24%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55,857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3.39%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33,551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1.06%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31,028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3.04%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120,657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3.29%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33,630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15.69%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5.20%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176">
                <a:tc>
                  <a:txBody>
                    <a:bodyPr/>
                    <a:lstStyle/>
                    <a:p>
                      <a:pPr algn="l" fontAlgn="ctr"/>
                      <a:r>
                        <a:rPr lang="en-US" altLang="ja-JP" sz="700" b="0" i="0" u="none" strike="noStrike" dirty="0">
                          <a:solidFill>
                            <a:srgbClr val="000000"/>
                          </a:solidFill>
                          <a:effectLst/>
                          <a:latin typeface="ＭＳ Ｐゴシック"/>
                        </a:rPr>
                        <a:t>2010</a:t>
                      </a:r>
                      <a:r>
                        <a:rPr lang="ja-JP" altLang="en-US" sz="700" b="0" i="0" u="none" strike="noStrike" dirty="0">
                          <a:solidFill>
                            <a:srgbClr val="000000"/>
                          </a:solidFill>
                          <a:effectLst/>
                          <a:latin typeface="ＭＳ Ｐゴシック"/>
                        </a:rPr>
                        <a:t>年</a:t>
                      </a:r>
                    </a:p>
                  </a:txBody>
                  <a:tcPr marL="7322" marR="7322" marT="73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a:rPr>
                        <a:t>3</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641,573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1.11%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420,925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1.46%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73,994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4.60%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54,659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4.96%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32,413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1.77%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30,421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4.32%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121,003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2.89%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36,815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11.97%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5.74%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en-US" altLang="ja-JP" sz="700" b="0" i="0" u="none" strike="noStrike" dirty="0">
                          <a:solidFill>
                            <a:srgbClr val="000000"/>
                          </a:solidFill>
                          <a:effectLst/>
                          <a:latin typeface="ＭＳ Ｐゴシック"/>
                        </a:rPr>
                        <a:t>6</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634,259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1.27%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413,909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2.15%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72,579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4.46%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52,057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4.54%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31,699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3.07%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29,890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3.62%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120,603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0.89%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37,804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13.22%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5.96%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700" b="0" i="0" u="none" strike="noStrike" dirty="0">
                          <a:solidFill>
                            <a:srgbClr val="000000"/>
                          </a:solidFill>
                          <a:effectLst/>
                          <a:latin typeface="ＭＳ Ｐゴシック"/>
                        </a:rPr>
                        <a:t>9</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637,068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1.17%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417,203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2.02%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72,830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4.30%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53,080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4.58%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32,051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3.13%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29,976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3.60%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121,653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1.31%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37,359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12.99%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5.86%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700" b="0" i="0" u="none" strike="noStrike" dirty="0">
                          <a:solidFill>
                            <a:srgbClr val="000000"/>
                          </a:solidFill>
                          <a:effectLst/>
                          <a:latin typeface="ＭＳ Ｐゴシック"/>
                        </a:rPr>
                        <a:t>12</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640,621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0.92%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420,242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1.87%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73,474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4.06%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53,717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3.83%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32,521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3.07%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29,943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3.50%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122,261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1.33%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37,961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12.88%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5.93%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176">
                <a:tc>
                  <a:txBody>
                    <a:bodyPr/>
                    <a:lstStyle/>
                    <a:p>
                      <a:pPr algn="l" fontAlgn="ctr"/>
                      <a:r>
                        <a:rPr lang="en-US" altLang="ja-JP" sz="700" b="0" i="0" u="none" strike="noStrike" dirty="0">
                          <a:solidFill>
                            <a:srgbClr val="000000"/>
                          </a:solidFill>
                          <a:effectLst/>
                          <a:latin typeface="ＭＳ Ｐゴシック"/>
                        </a:rPr>
                        <a:t>2011</a:t>
                      </a:r>
                      <a:r>
                        <a:rPr lang="ja-JP" altLang="en-US" sz="700" b="0" i="0" u="none" strike="noStrike" dirty="0">
                          <a:solidFill>
                            <a:srgbClr val="000000"/>
                          </a:solidFill>
                          <a:effectLst/>
                          <a:latin typeface="ＭＳ Ｐゴシック"/>
                        </a:rPr>
                        <a:t>年</a:t>
                      </a:r>
                    </a:p>
                  </a:txBody>
                  <a:tcPr marL="7322" marR="7322" marT="73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a:rPr>
                        <a:t>3</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637,546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0.63%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414,550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1.51%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71,219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3.75%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52,704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3.58%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31,439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3.00%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29,390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3.39%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123,044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1.69%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40,814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10.86%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6.40%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en-US" altLang="ja-JP" sz="700" b="0" i="0" u="none" strike="noStrike" dirty="0">
                          <a:solidFill>
                            <a:srgbClr val="000000"/>
                          </a:solidFill>
                          <a:effectLst/>
                          <a:latin typeface="ＭＳ Ｐゴシック"/>
                        </a:rPr>
                        <a:t>6</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632,027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0.35%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409,750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1.00%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69,933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3.65%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50,647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2.71%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31,036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2.09%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28,900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3.31%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123,088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2.06%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40,888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8.16%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6.47%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700" b="0" i="0" u="none" strike="noStrike" dirty="0">
                          <a:solidFill>
                            <a:srgbClr val="000000"/>
                          </a:solidFill>
                          <a:effectLst/>
                          <a:latin typeface="ＭＳ Ｐゴシック"/>
                        </a:rPr>
                        <a:t>9</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635,663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0.22%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413,582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0.87%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70,480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3.23%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51,813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2.39%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31,539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1.60%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29,111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2.89%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124,086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2.00%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40,192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7.58%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6.32%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700" b="0" i="0" u="none" strike="noStrike" dirty="0">
                          <a:solidFill>
                            <a:srgbClr val="000000"/>
                          </a:solidFill>
                          <a:effectLst/>
                          <a:latin typeface="ＭＳ Ｐゴシック"/>
                        </a:rPr>
                        <a:t>12</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638,350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0.35%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415,755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1.07%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71,067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3.28%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52,007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3.18%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31,903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1.90%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28,946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3.33%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124,774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2.06%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40,712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7.25%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6.38%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176">
                <a:tc>
                  <a:txBody>
                    <a:bodyPr/>
                    <a:lstStyle/>
                    <a:p>
                      <a:pPr algn="l" fontAlgn="ctr"/>
                      <a:r>
                        <a:rPr lang="en-US" altLang="ja-JP" sz="700" b="0" i="0" u="none" strike="noStrike" dirty="0">
                          <a:solidFill>
                            <a:srgbClr val="000000"/>
                          </a:solidFill>
                          <a:effectLst/>
                          <a:latin typeface="ＭＳ Ｐゴシック"/>
                        </a:rPr>
                        <a:t>2012</a:t>
                      </a:r>
                      <a:r>
                        <a:rPr lang="ja-JP" altLang="en-US" sz="700" b="0" i="0" u="none" strike="noStrike" dirty="0">
                          <a:solidFill>
                            <a:srgbClr val="000000"/>
                          </a:solidFill>
                          <a:effectLst/>
                          <a:latin typeface="ＭＳ Ｐゴシック"/>
                        </a:rPr>
                        <a:t>年</a:t>
                      </a:r>
                    </a:p>
                  </a:txBody>
                  <a:tcPr marL="7322" marR="7322" marT="73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a:rPr>
                        <a:t>3</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637,886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0.05%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413,127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0.34%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69,475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2.45%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51,095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3.05%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30,997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1.41%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28,329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3.61%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125,807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2.25%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42,638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4.47%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6.68%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en-US" altLang="ja-JP" sz="700" b="0" i="0" u="none" strike="noStrike" dirty="0">
                          <a:solidFill>
                            <a:srgbClr val="000000"/>
                          </a:solidFill>
                          <a:effectLst/>
                          <a:latin typeface="ＭＳ Ｐゴシック"/>
                        </a:rPr>
                        <a:t>6</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630,588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0.23%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406,571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0.78%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67,840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2.99%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48,722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3.80%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30,162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2.82%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27,740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4.01%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125,955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2.33%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42,500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3.94%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6.74%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700" b="0" i="0" u="none" strike="noStrike" dirty="0">
                          <a:solidFill>
                            <a:srgbClr val="000000"/>
                          </a:solidFill>
                          <a:effectLst/>
                          <a:latin typeface="ＭＳ Ｐゴシック"/>
                        </a:rPr>
                        <a:t>9</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635,220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0.07%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410,717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0.69%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68,132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3.33%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49,633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4.21%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30,504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3.28%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27,868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4.27%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127,561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2.80%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42,349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5.37%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6.67%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700" b="0" i="0" u="none" strike="noStrike" dirty="0">
                          <a:solidFill>
                            <a:srgbClr val="000000"/>
                          </a:solidFill>
                          <a:effectLst/>
                          <a:latin typeface="ＭＳ Ｐゴシック"/>
                        </a:rPr>
                        <a:t>12</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634,876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0.54%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409,899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1.41%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67,808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4.59%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49,849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4.15%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30,520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4.34%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27,824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3.88%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128,210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2.75%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42,521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4.44%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6.70%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176">
                <a:tc>
                  <a:txBody>
                    <a:bodyPr/>
                    <a:lstStyle/>
                    <a:p>
                      <a:pPr algn="l" fontAlgn="ctr"/>
                      <a:r>
                        <a:rPr lang="en-US" altLang="ja-JP" sz="700" b="0" i="0" u="none" strike="noStrike" dirty="0">
                          <a:solidFill>
                            <a:srgbClr val="000000"/>
                          </a:solidFill>
                          <a:effectLst/>
                          <a:latin typeface="ＭＳ Ｐゴシック"/>
                        </a:rPr>
                        <a:t>2013</a:t>
                      </a:r>
                      <a:r>
                        <a:rPr lang="ja-JP" altLang="en-US" sz="700" b="0" i="0" u="none" strike="noStrike" dirty="0">
                          <a:solidFill>
                            <a:srgbClr val="000000"/>
                          </a:solidFill>
                          <a:effectLst/>
                          <a:latin typeface="ＭＳ Ｐゴシック"/>
                        </a:rPr>
                        <a:t>年</a:t>
                      </a:r>
                    </a:p>
                  </a:txBody>
                  <a:tcPr marL="7322" marR="7322" marT="73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a:rPr>
                        <a:t>3</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636,874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0.16%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409,201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0.95%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66,469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4.33%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49,254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3.60%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29,793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3.88%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27,275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3.72%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129,357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2.82%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effectLst/>
                          <a:latin typeface="ＭＳ Ｐゴシック"/>
                        </a:rPr>
                        <a:t>45,157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5.91%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7.09%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en-US" altLang="ja-JP" sz="700" b="0" i="0" u="none" strike="noStrike" dirty="0">
                          <a:solidFill>
                            <a:srgbClr val="000000"/>
                          </a:solidFill>
                          <a:effectLst/>
                          <a:latin typeface="ＭＳ Ｐゴシック"/>
                        </a:rPr>
                        <a:t>6</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631,589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0.16%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403,780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0.69%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64,964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4.24%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46,877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3.79%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29,111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3.48%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26,762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3.53%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7DEE8"/>
                    </a:solidFill>
                  </a:tcPr>
                </a:tc>
                <a:tc>
                  <a:txBody>
                    <a:bodyPr/>
                    <a:lstStyle/>
                    <a:p>
                      <a:pPr algn="r" fontAlgn="ctr"/>
                      <a:r>
                        <a:rPr lang="en-US" altLang="ja-JP" sz="700" b="0" i="0" u="none" strike="noStrike" dirty="0">
                          <a:effectLst/>
                          <a:latin typeface="ＭＳ Ｐゴシック"/>
                        </a:rPr>
                        <a:t>129,669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2.95%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effectLst/>
                          <a:latin typeface="ＭＳ Ｐゴシック"/>
                        </a:rPr>
                        <a:t>45,550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7.18%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700" b="0" i="0" u="none" strike="noStrike" dirty="0">
                          <a:solidFill>
                            <a:srgbClr val="000000"/>
                          </a:solidFill>
                          <a:effectLst/>
                          <a:latin typeface="ＭＳ Ｐゴシック"/>
                        </a:rPr>
                        <a:t>7.21%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700" b="0" i="0" u="none" strike="noStrike" dirty="0">
                          <a:solidFill>
                            <a:srgbClr val="000000"/>
                          </a:solidFill>
                          <a:effectLst/>
                          <a:latin typeface="ＭＳ Ｐゴシック"/>
                        </a:rPr>
                        <a:t>9</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636,972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0.28%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408,814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0.46%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65,076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4.49%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48,113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3.06%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29,509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3.26%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26,958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3.27%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ctr"/>
                      <a:r>
                        <a:rPr lang="en-US" altLang="ja-JP" sz="700" b="0" i="0" u="none" strike="noStrike" dirty="0">
                          <a:effectLst/>
                          <a:latin typeface="ＭＳ Ｐゴシック"/>
                        </a:rPr>
                        <a:t>131,102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2.78%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dirty="0">
                          <a:effectLst/>
                          <a:latin typeface="ＭＳ Ｐゴシック"/>
                        </a:rPr>
                        <a:t>44,862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5.93%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r" fontAlgn="ctr"/>
                      <a:r>
                        <a:rPr lang="en-US" altLang="ja-JP" sz="700" b="0" i="0" u="none" strike="noStrike" dirty="0">
                          <a:solidFill>
                            <a:srgbClr val="000000"/>
                          </a:solidFill>
                          <a:effectLst/>
                          <a:latin typeface="ＭＳ Ｐゴシック"/>
                        </a:rPr>
                        <a:t>7.04%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176">
                <a:tc>
                  <a:txBody>
                    <a:bodyPr/>
                    <a:lstStyle/>
                    <a:p>
                      <a:pPr algn="l" fontAlgn="ctr"/>
                      <a:r>
                        <a:rPr lang="ja-JP" altLang="en-US" sz="700" b="0" i="0" u="none" strike="noStrike" dirty="0">
                          <a:solidFill>
                            <a:srgbClr val="000000"/>
                          </a:solidFill>
                          <a:effectLst/>
                          <a:latin typeface="ＭＳ Ｐゴシック"/>
                        </a:rPr>
                        <a:t>　</a:t>
                      </a:r>
                    </a:p>
                  </a:txBody>
                  <a:tcPr marL="7322" marR="7322" marT="73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a:rPr>
                        <a:t>12</a:t>
                      </a:r>
                      <a:r>
                        <a:rPr lang="ja-JP" altLang="en-US" sz="700" b="0" i="0" u="none" strike="noStrike" dirty="0">
                          <a:solidFill>
                            <a:srgbClr val="000000"/>
                          </a:solidFill>
                          <a:effectLst/>
                          <a:latin typeface="ＭＳ Ｐゴシック"/>
                        </a:rPr>
                        <a:t>月</a:t>
                      </a:r>
                    </a:p>
                  </a:txBody>
                  <a:tcPr marL="7322" marR="7322" marT="73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ＭＳ Ｐゴシック"/>
                        </a:rPr>
                        <a:t>643,201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1.31%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ＭＳ Ｐゴシック"/>
                        </a:rPr>
                        <a:t>413,176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0.80%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ＭＳ Ｐゴシック"/>
                        </a:rPr>
                        <a:t>65,556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3.32%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48,771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2.16%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29,878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2.10%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27,008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dirty="0">
                          <a:solidFill>
                            <a:srgbClr val="000000"/>
                          </a:solidFill>
                          <a:effectLst/>
                          <a:latin typeface="ＭＳ Ｐゴシック"/>
                        </a:rPr>
                        <a:t>△</a:t>
                      </a:r>
                      <a:r>
                        <a:rPr lang="en-US" altLang="ja-JP" sz="700" b="0" i="0" u="none" strike="noStrike" dirty="0">
                          <a:solidFill>
                            <a:srgbClr val="000000"/>
                          </a:solidFill>
                          <a:effectLst/>
                          <a:latin typeface="ＭＳ Ｐゴシック"/>
                        </a:rPr>
                        <a:t>2.93%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7DEE8"/>
                    </a:solidFill>
                  </a:tcPr>
                </a:tc>
                <a:tc>
                  <a:txBody>
                    <a:bodyPr/>
                    <a:lstStyle/>
                    <a:p>
                      <a:pPr algn="r" fontAlgn="ctr"/>
                      <a:r>
                        <a:rPr lang="en-US" altLang="ja-JP" sz="700" b="0" i="0" u="none" strike="noStrike" dirty="0">
                          <a:effectLst/>
                          <a:latin typeface="ＭＳ Ｐゴシック"/>
                        </a:rPr>
                        <a:t>132,279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3.17%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effectLst/>
                          <a:latin typeface="ＭＳ Ｐゴシック"/>
                        </a:rPr>
                        <a:t>45,844 </a:t>
                      </a:r>
                    </a:p>
                  </a:txBody>
                  <a:tcPr marL="7322" marR="7322" marT="7322"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7.81%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a:rPr>
                        <a:t>7.13% </a:t>
                      </a:r>
                    </a:p>
                  </a:txBody>
                  <a:tcPr marL="7322" marR="7322" marT="7322"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4715">
                <a:tc gridSpan="12">
                  <a:txBody>
                    <a:bodyPr/>
                    <a:lstStyle/>
                    <a:p>
                      <a:pPr algn="l" fontAlgn="ctr"/>
                      <a:r>
                        <a:rPr lang="ja-JP" altLang="en-US" sz="700" b="0" i="0" u="none" strike="noStrike" dirty="0">
                          <a:effectLst/>
                          <a:latin typeface="ＭＳ Ｐゴシック"/>
                        </a:rPr>
                        <a:t>（備考）　１．日本銀行「業種別貸出金調査表」より作成。このため、「日計表」による</a:t>
                      </a:r>
                      <a:r>
                        <a:rPr lang="en-US" altLang="ja-JP" sz="700" b="0" i="0" u="none" strike="noStrike" dirty="0">
                          <a:effectLst/>
                          <a:latin typeface="ＭＳ Ｐゴシック"/>
                        </a:rPr>
                        <a:t>(5)</a:t>
                      </a:r>
                      <a:r>
                        <a:rPr lang="ja-JP" altLang="en-US" sz="700" b="0" i="0" u="none" strike="noStrike" dirty="0">
                          <a:effectLst/>
                          <a:latin typeface="ＭＳ Ｐゴシック"/>
                        </a:rPr>
                        <a:t>科目別・地区別貸出金の貸出金計とは一致しない。</a:t>
                      </a: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dirty="0">
                        <a:effectLst/>
                        <a:latin typeface="ＭＳ Ｐゴシック"/>
                      </a:endParaRP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effectLst/>
                        <a:latin typeface="ＭＳ Ｐゴシック"/>
                      </a:endParaRP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effectLst/>
                        <a:latin typeface="ＭＳ Ｐゴシック"/>
                      </a:endParaRP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effectLst/>
                        <a:latin typeface="ＭＳ Ｐゴシック"/>
                      </a:endParaRP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effectLst/>
                        <a:latin typeface="ＭＳ Ｐゴシック"/>
                      </a:endParaRP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effectLst/>
                        <a:latin typeface="ＭＳ Ｐゴシック"/>
                      </a:endParaRP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effectLst/>
                        <a:latin typeface="ＭＳ Ｐゴシック"/>
                      </a:endParaRPr>
                    </a:p>
                  </a:txBody>
                  <a:tcPr marL="7322" marR="7322" marT="7322"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7" name="Rectangle 8"/>
          <p:cNvSpPr>
            <a:spLocks noChangeArrowheads="1"/>
          </p:cNvSpPr>
          <p:nvPr/>
        </p:nvSpPr>
        <p:spPr bwMode="auto">
          <a:xfrm>
            <a:off x="7297739" y="4572842"/>
            <a:ext cx="1484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en-US" altLang="ja-JP" sz="1000" b="0" dirty="0">
                <a:latin typeface="HG丸ｺﾞｼｯｸM-PRO" pitchFamily="49" charset="-128"/>
                <a:ea typeface="HG丸ｺﾞｼｯｸM-PRO" pitchFamily="49" charset="-128"/>
              </a:rPr>
              <a:t>【</a:t>
            </a:r>
            <a:r>
              <a:rPr kumimoji="1" lang="ja-JP" altLang="en-US" sz="1000" b="0" dirty="0">
                <a:latin typeface="HG丸ｺﾞｼｯｸM-PRO" pitchFamily="49" charset="-128"/>
                <a:ea typeface="HG丸ｺﾞｼｯｸM-PRO" pitchFamily="49" charset="-128"/>
              </a:rPr>
              <a:t>資料：日本銀行</a:t>
            </a:r>
            <a:r>
              <a:rPr kumimoji="1" lang="en-US" altLang="ja-JP" sz="1000" b="0" dirty="0">
                <a:latin typeface="HG丸ｺﾞｼｯｸM-PRO" pitchFamily="49" charset="-128"/>
                <a:ea typeface="HG丸ｺﾞｼｯｸM-PRO" pitchFamily="49" charset="-128"/>
              </a:rPr>
              <a:t>】</a:t>
            </a:r>
            <a:endParaRPr kumimoji="1" lang="ja-JP" altLang="en-US" sz="1000" b="0" dirty="0">
              <a:latin typeface="HG丸ｺﾞｼｯｸM-PRO" pitchFamily="49" charset="-128"/>
              <a:ea typeface="HG丸ｺﾞｼｯｸM-PRO" pitchFamily="49" charset="-128"/>
            </a:endParaRPr>
          </a:p>
        </p:txBody>
      </p:sp>
      <p:sp>
        <p:nvSpPr>
          <p:cNvPr id="9" name="タイトル 1"/>
          <p:cNvSpPr>
            <a:spLocks/>
          </p:cNvSpPr>
          <p:nvPr/>
        </p:nvSpPr>
        <p:spPr bwMode="auto">
          <a:xfrm>
            <a:off x="468314" y="274638"/>
            <a:ext cx="41132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solidFill>
                  <a:srgbClr val="000000"/>
                </a:solidFill>
              </a:rPr>
              <a:t>銀行・信金の貸出動向③</a:t>
            </a:r>
            <a:endParaRPr lang="en-US" altLang="ja-JP" b="0" dirty="0">
              <a:solidFill>
                <a:srgbClr val="000000"/>
              </a:solidFill>
            </a:endParaRPr>
          </a:p>
        </p:txBody>
      </p:sp>
      <p:pic>
        <p:nvPicPr>
          <p:cNvPr id="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476" y="4754562"/>
            <a:ext cx="5688013"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8"/>
          <p:cNvSpPr>
            <a:spLocks noChangeArrowheads="1"/>
          </p:cNvSpPr>
          <p:nvPr/>
        </p:nvSpPr>
        <p:spPr bwMode="auto">
          <a:xfrm>
            <a:off x="7297738" y="6322267"/>
            <a:ext cx="1484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en-US" altLang="ja-JP" sz="1000" b="0" dirty="0">
                <a:latin typeface="HG丸ｺﾞｼｯｸM-PRO" pitchFamily="49" charset="-128"/>
                <a:ea typeface="HG丸ｺﾞｼｯｸM-PRO" pitchFamily="49" charset="-128"/>
              </a:rPr>
              <a:t>【</a:t>
            </a:r>
            <a:r>
              <a:rPr kumimoji="1" lang="ja-JP" altLang="en-US" sz="1000" b="0" dirty="0">
                <a:latin typeface="HG丸ｺﾞｼｯｸM-PRO" pitchFamily="49" charset="-128"/>
                <a:ea typeface="HG丸ｺﾞｼｯｸM-PRO" pitchFamily="49" charset="-128"/>
              </a:rPr>
              <a:t>資料：日本銀行</a:t>
            </a:r>
            <a:r>
              <a:rPr kumimoji="1" lang="en-US" altLang="ja-JP" sz="1000" b="0" dirty="0">
                <a:latin typeface="HG丸ｺﾞｼｯｸM-PRO" pitchFamily="49" charset="-128"/>
                <a:ea typeface="HG丸ｺﾞｼｯｸM-PRO" pitchFamily="49" charset="-128"/>
              </a:rPr>
              <a:t>】</a:t>
            </a:r>
            <a:endParaRPr kumimoji="1" lang="ja-JP" altLang="en-US" sz="1000" b="0" dirty="0">
              <a:latin typeface="HG丸ｺﾞｼｯｸM-PRO" pitchFamily="49" charset="-128"/>
              <a:ea typeface="HG丸ｺﾞｼｯｸM-PRO" pitchFamily="49" charset="-128"/>
            </a:endParaRPr>
          </a:p>
        </p:txBody>
      </p:sp>
    </p:spTree>
  </p:cSld>
  <p:clrMapOvr>
    <a:masterClrMapping/>
  </p:clrMapOvr>
  <p:transition spd="med">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4" name="スライド番号プレースホルダ 5"/>
          <p:cNvSpPr txBox="1">
            <a:spLocks noGrp="1"/>
          </p:cNvSpPr>
          <p:nvPr/>
        </p:nvSpPr>
        <p:spPr bwMode="black">
          <a:xfrm>
            <a:off x="11113"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D9170A2B-4F99-40A0-9373-66CD47EB27EF}" type="slidenum">
              <a:rPr lang="ja-JP" altLang="en-US" sz="1200" b="0"/>
              <a:pPr algn="r" eaLnBrk="0" hangingPunct="0"/>
              <a:t>17</a:t>
            </a:fld>
            <a:endParaRPr lang="en-US" altLang="ja-JP" sz="1200" b="0" dirty="0"/>
          </a:p>
        </p:txBody>
      </p:sp>
      <p:sp>
        <p:nvSpPr>
          <p:cNvPr id="7" name="タイトル 1"/>
          <p:cNvSpPr>
            <a:spLocks/>
          </p:cNvSpPr>
          <p:nvPr/>
        </p:nvSpPr>
        <p:spPr bwMode="auto">
          <a:xfrm>
            <a:off x="5581650" y="6089649"/>
            <a:ext cx="1990725"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lnSpc>
                <a:spcPct val="130000"/>
              </a:lnSpc>
            </a:pPr>
            <a:r>
              <a:rPr kumimoji="1" lang="ja-JP" altLang="en-US" sz="1200" b="0" dirty="0" smtClean="0">
                <a:latin typeface="HG丸ｺﾞｼｯｸM-PRO" pitchFamily="49" charset="-128"/>
                <a:ea typeface="HG丸ｺﾞｼｯｸM-PRO" pitchFamily="49" charset="-128"/>
              </a:rPr>
              <a:t>　</a:t>
            </a:r>
            <a:r>
              <a:rPr kumimoji="1" lang="en-US" altLang="ja-JP" sz="1000" b="0" dirty="0" smtClean="0">
                <a:latin typeface="HG丸ｺﾞｼｯｸM-PRO" pitchFamily="49" charset="-128"/>
                <a:ea typeface="HG丸ｺﾞｼｯｸM-PRO" pitchFamily="49" charset="-128"/>
              </a:rPr>
              <a:t>【</a:t>
            </a:r>
            <a:r>
              <a:rPr kumimoji="1" lang="ja-JP" altLang="en-US" sz="1000" b="0" dirty="0" smtClean="0">
                <a:latin typeface="HG丸ｺﾞｼｯｸM-PRO" pitchFamily="49" charset="-128"/>
                <a:ea typeface="HG丸ｺﾞｼｯｸM-PRO" pitchFamily="49" charset="-128"/>
              </a:rPr>
              <a:t>資料：</a:t>
            </a:r>
            <a:r>
              <a:rPr kumimoji="1" lang="en-US" altLang="ja-JP" sz="1000" b="0" dirty="0" smtClean="0">
                <a:latin typeface="HG丸ｺﾞｼｯｸM-PRO" pitchFamily="49" charset="-128"/>
                <a:ea typeface="HG丸ｺﾞｼｯｸM-PRO" pitchFamily="49" charset="-128"/>
              </a:rPr>
              <a:t>2014</a:t>
            </a:r>
            <a:r>
              <a:rPr kumimoji="1" lang="ja-JP" altLang="en-US" sz="1000" b="0" dirty="0" smtClean="0">
                <a:latin typeface="HG丸ｺﾞｼｯｸM-PRO" pitchFamily="49" charset="-128"/>
                <a:ea typeface="HG丸ｺﾞｼｯｸM-PRO" pitchFamily="49" charset="-128"/>
              </a:rPr>
              <a:t>年</a:t>
            </a:r>
            <a:r>
              <a:rPr kumimoji="1" lang="en-US" altLang="ja-JP" sz="1000" b="0" dirty="0" smtClean="0">
                <a:latin typeface="HG丸ｺﾞｼｯｸM-PRO" pitchFamily="49" charset="-128"/>
                <a:ea typeface="HG丸ｺﾞｼｯｸM-PRO" pitchFamily="49" charset="-128"/>
              </a:rPr>
              <a:t>2</a:t>
            </a:r>
            <a:r>
              <a:rPr kumimoji="1" lang="ja-JP" altLang="en-US" sz="1000" b="0" dirty="0" smtClean="0">
                <a:latin typeface="HG丸ｺﾞｼｯｸM-PRO" pitchFamily="49" charset="-128"/>
                <a:ea typeface="HG丸ｺﾞｼｯｸM-PRO" pitchFamily="49" charset="-128"/>
              </a:rPr>
              <a:t>月 金融庁</a:t>
            </a:r>
            <a:r>
              <a:rPr kumimoji="1" lang="en-US" altLang="ja-JP" sz="1000" b="0" dirty="0" smtClean="0">
                <a:latin typeface="HG丸ｺﾞｼｯｸM-PRO" pitchFamily="49" charset="-128"/>
                <a:ea typeface="HG丸ｺﾞｼｯｸM-PRO" pitchFamily="49" charset="-128"/>
              </a:rPr>
              <a:t>】</a:t>
            </a:r>
            <a:endParaRPr kumimoji="1" lang="ja-JP" altLang="en-US" sz="1000" b="0" dirty="0">
              <a:latin typeface="HG丸ｺﾞｼｯｸM-PRO" pitchFamily="49" charset="-128"/>
              <a:ea typeface="HG丸ｺﾞｼｯｸM-PRO" pitchFamily="49" charset="-128"/>
            </a:endParaRPr>
          </a:p>
        </p:txBody>
      </p:sp>
      <p:sp>
        <p:nvSpPr>
          <p:cNvPr id="8" name="タイトル 1"/>
          <p:cNvSpPr>
            <a:spLocks/>
          </p:cNvSpPr>
          <p:nvPr/>
        </p:nvSpPr>
        <p:spPr bwMode="auto">
          <a:xfrm>
            <a:off x="468312" y="274638"/>
            <a:ext cx="3707461"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t>貸付条件変更等の推移</a:t>
            </a:r>
            <a:endParaRPr lang="ja-JP" altLang="en-US" b="0"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96" t="11176" r="31525" b="10072"/>
          <a:stretch/>
        </p:blipFill>
        <p:spPr bwMode="auto">
          <a:xfrm>
            <a:off x="1246909" y="695324"/>
            <a:ext cx="6636327" cy="539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281528"/>
      </p:ext>
    </p:extLst>
  </p:cSld>
  <p:clrMapOvr>
    <a:masterClrMapping/>
  </p:clrMapOvr>
  <p:transition spd="med">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タイトル 1"/>
          <p:cNvSpPr>
            <a:spLocks/>
          </p:cNvSpPr>
          <p:nvPr/>
        </p:nvSpPr>
        <p:spPr bwMode="auto">
          <a:xfrm>
            <a:off x="468313" y="274638"/>
            <a:ext cx="75612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t>「金融円滑化法」等の貸付条件変更後の倒産</a:t>
            </a:r>
            <a:endParaRPr lang="en-US" altLang="ja-JP" sz="2000" b="0" dirty="0"/>
          </a:p>
        </p:txBody>
      </p:sp>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pPr algn="r" eaLnBrk="0" hangingPunct="0"/>
              <a:t>18</a:t>
            </a:fld>
            <a:endParaRPr lang="en-US" altLang="ja-JP" sz="1200" b="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794" y="1509697"/>
            <a:ext cx="27241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9640" y="1329684"/>
            <a:ext cx="4544219" cy="284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844" y="4279900"/>
            <a:ext cx="36766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425" y="4279899"/>
            <a:ext cx="36766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タイトル 1"/>
          <p:cNvSpPr>
            <a:spLocks/>
          </p:cNvSpPr>
          <p:nvPr/>
        </p:nvSpPr>
        <p:spPr bwMode="auto">
          <a:xfrm>
            <a:off x="468313" y="274638"/>
            <a:ext cx="56880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t>有効求人倍率の推移</a:t>
            </a:r>
            <a:r>
              <a:rPr lang="ja-JP" altLang="en-US" sz="2000" b="0" dirty="0" smtClean="0"/>
              <a:t>（パートを含む）</a:t>
            </a:r>
            <a:endParaRPr lang="en-US" altLang="ja-JP" sz="2000" b="0" dirty="0"/>
          </a:p>
        </p:txBody>
      </p:sp>
      <p:sp>
        <p:nvSpPr>
          <p:cNvPr id="266247" name="テキスト ボックス 2"/>
          <p:cNvSpPr txBox="1">
            <a:spLocks noChangeArrowheads="1"/>
          </p:cNvSpPr>
          <p:nvPr/>
        </p:nvSpPr>
        <p:spPr bwMode="auto">
          <a:xfrm>
            <a:off x="7267578" y="6354604"/>
            <a:ext cx="13112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t>【</a:t>
            </a:r>
            <a:r>
              <a:rPr kumimoji="1" lang="ja-JP" altLang="en-US" sz="1000" b="0" dirty="0"/>
              <a:t>資料</a:t>
            </a:r>
            <a:r>
              <a:rPr kumimoji="1" lang="ja-JP" altLang="en-US" sz="1000" b="0" dirty="0" smtClean="0"/>
              <a:t>：厚生労働省</a:t>
            </a:r>
            <a:r>
              <a:rPr kumimoji="1" lang="en-US" altLang="ja-JP" sz="1000" b="0" dirty="0" smtClean="0"/>
              <a:t>】</a:t>
            </a:r>
            <a:endParaRPr kumimoji="1" lang="en-US" altLang="ja-JP" sz="1000" b="0" dirty="0"/>
          </a:p>
        </p:txBody>
      </p:sp>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pPr algn="r" eaLnBrk="0" hangingPunct="0"/>
              <a:t>19</a:t>
            </a:fld>
            <a:endParaRPr lang="en-US" altLang="ja-JP" sz="1200" b="0" dirty="0"/>
          </a:p>
        </p:txBody>
      </p:sp>
      <p:graphicFrame>
        <p:nvGraphicFramePr>
          <p:cNvPr id="9" name="グラフ 8"/>
          <p:cNvGraphicFramePr>
            <a:graphicFrameLocks/>
          </p:cNvGraphicFramePr>
          <p:nvPr>
            <p:extLst>
              <p:ext uri="{D42A27DB-BD31-4B8C-83A1-F6EECF244321}">
                <p14:modId xmlns:p14="http://schemas.microsoft.com/office/powerpoint/2010/main" val="3488099915"/>
              </p:ext>
            </p:extLst>
          </p:nvPr>
        </p:nvGraphicFramePr>
        <p:xfrm>
          <a:off x="1562100" y="958850"/>
          <a:ext cx="5610225" cy="3495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p:cNvGraphicFramePr>
            <a:graphicFrameLocks noGrp="1"/>
          </p:cNvGraphicFramePr>
          <p:nvPr>
            <p:extLst>
              <p:ext uri="{D42A27DB-BD31-4B8C-83A1-F6EECF244321}">
                <p14:modId xmlns:p14="http://schemas.microsoft.com/office/powerpoint/2010/main" val="1284327583"/>
              </p:ext>
            </p:extLst>
          </p:nvPr>
        </p:nvGraphicFramePr>
        <p:xfrm>
          <a:off x="1085850" y="4592796"/>
          <a:ext cx="7493003" cy="1760220"/>
        </p:xfrm>
        <a:graphic>
          <a:graphicData uri="http://schemas.openxmlformats.org/drawingml/2006/table">
            <a:tbl>
              <a:tblPr/>
              <a:tblGrid>
                <a:gridCol w="1315565"/>
                <a:gridCol w="686382"/>
                <a:gridCol w="686382"/>
                <a:gridCol w="686382"/>
                <a:gridCol w="686382"/>
                <a:gridCol w="686382"/>
                <a:gridCol w="686382"/>
                <a:gridCol w="686382"/>
                <a:gridCol w="686382"/>
                <a:gridCol w="686382"/>
              </a:tblGrid>
              <a:tr h="142875">
                <a:tc gridSpan="3">
                  <a:txBody>
                    <a:bodyPr/>
                    <a:lstStyle/>
                    <a:p>
                      <a:pPr algn="l" fontAlgn="ctr"/>
                      <a:r>
                        <a:rPr lang="ja-JP" altLang="en-US" sz="900" b="0" i="0" u="none" strike="noStrike">
                          <a:solidFill>
                            <a:srgbClr val="000000"/>
                          </a:solidFill>
                          <a:effectLst/>
                          <a:latin typeface="ＭＳ Ｐゴシック"/>
                        </a:rPr>
                        <a:t>職業別有効求人倍率（パートタイムを含む常用）</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42875">
                <a:tc>
                  <a:txBody>
                    <a:bodyPr/>
                    <a:lstStyle/>
                    <a:p>
                      <a:pPr algn="ctr" fontAlgn="ctr"/>
                      <a:r>
                        <a:rPr lang="ja-JP" altLang="en-US" sz="900" b="0" i="0" u="none" strike="noStrike">
                          <a:solidFill>
                            <a:srgbClr val="000000"/>
                          </a:solidFill>
                          <a:effectLst/>
                          <a:latin typeface="ｺﾞｼｯｸ"/>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ｺﾞｼｯｸ"/>
                        </a:rPr>
                        <a:t>2005</a:t>
                      </a:r>
                      <a:r>
                        <a:rPr lang="ja-JP" altLang="en-US" sz="900" b="0" i="0" u="none" strike="noStrike">
                          <a:solidFill>
                            <a:srgbClr val="000000"/>
                          </a:solidFill>
                          <a:effectLst/>
                          <a:latin typeface="ｺﾞｼｯｸ"/>
                        </a:rPr>
                        <a:t>年度計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ｺﾞｼｯｸ"/>
                        </a:rPr>
                        <a:t>2006</a:t>
                      </a:r>
                      <a:r>
                        <a:rPr lang="ja-JP" altLang="en-US" sz="900" b="0" i="0" u="none" strike="noStrike">
                          <a:solidFill>
                            <a:srgbClr val="000000"/>
                          </a:solidFill>
                          <a:effectLst/>
                          <a:latin typeface="ｺﾞｼｯｸ"/>
                        </a:rPr>
                        <a:t>年度計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ｺﾞｼｯｸ"/>
                        </a:rPr>
                        <a:t>2007</a:t>
                      </a:r>
                      <a:r>
                        <a:rPr lang="ja-JP" altLang="en-US" sz="900" b="0" i="0" u="none" strike="noStrike">
                          <a:solidFill>
                            <a:srgbClr val="000000"/>
                          </a:solidFill>
                          <a:effectLst/>
                          <a:latin typeface="ｺﾞｼｯｸ"/>
                        </a:rPr>
                        <a:t>年度計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ｺﾞｼｯｸ"/>
                        </a:rPr>
                        <a:t>2008</a:t>
                      </a:r>
                      <a:r>
                        <a:rPr lang="ja-JP" altLang="en-US" sz="900" b="0" i="0" u="none" strike="noStrike">
                          <a:solidFill>
                            <a:srgbClr val="000000"/>
                          </a:solidFill>
                          <a:effectLst/>
                          <a:latin typeface="ｺﾞｼｯｸ"/>
                        </a:rPr>
                        <a:t>年度計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ｺﾞｼｯｸ"/>
                        </a:rPr>
                        <a:t>2009</a:t>
                      </a:r>
                      <a:r>
                        <a:rPr lang="ja-JP" altLang="en-US" sz="900" b="0" i="0" u="none" strike="noStrike">
                          <a:solidFill>
                            <a:srgbClr val="000000"/>
                          </a:solidFill>
                          <a:effectLst/>
                          <a:latin typeface="ｺﾞｼｯｸ"/>
                        </a:rPr>
                        <a:t>年度計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ｺﾞｼｯｸ"/>
                        </a:rPr>
                        <a:t>2010</a:t>
                      </a:r>
                      <a:r>
                        <a:rPr lang="ja-JP" altLang="en-US" sz="900" b="0" i="0" u="none" strike="noStrike">
                          <a:solidFill>
                            <a:srgbClr val="000000"/>
                          </a:solidFill>
                          <a:effectLst/>
                          <a:latin typeface="ｺﾞｼｯｸ"/>
                        </a:rPr>
                        <a:t>年度計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ｺﾞｼｯｸ"/>
                        </a:rPr>
                        <a:t>2011</a:t>
                      </a:r>
                      <a:r>
                        <a:rPr lang="ja-JP" altLang="en-US" sz="900" b="0" i="0" u="none" strike="noStrike">
                          <a:solidFill>
                            <a:srgbClr val="000000"/>
                          </a:solidFill>
                          <a:effectLst/>
                          <a:latin typeface="ｺﾞｼｯｸ"/>
                        </a:rPr>
                        <a:t>年度計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ｺﾞｼｯｸ"/>
                        </a:rPr>
                        <a:t>2012</a:t>
                      </a:r>
                      <a:r>
                        <a:rPr lang="ja-JP" altLang="en-US" sz="900" b="0" i="0" u="none" strike="noStrike">
                          <a:solidFill>
                            <a:srgbClr val="000000"/>
                          </a:solidFill>
                          <a:effectLst/>
                          <a:latin typeface="ｺﾞｼｯｸ"/>
                        </a:rPr>
                        <a:t>年度計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ｺﾞｼｯｸ"/>
                        </a:rPr>
                        <a:t>2013</a:t>
                      </a:r>
                      <a:r>
                        <a:rPr lang="ja-JP" altLang="en-US" sz="900" b="0" i="0" u="none" strike="noStrike">
                          <a:solidFill>
                            <a:srgbClr val="000000"/>
                          </a:solidFill>
                          <a:effectLst/>
                          <a:latin typeface="ｺﾞｼｯｸ"/>
                        </a:rPr>
                        <a:t>年度計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職業計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管理的職業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専門的・技術的職業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建築・土木・測量技術者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事務的職業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販売の職業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サービスの職業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建設躯体工事の職業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6.36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建設の職業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2875">
                <a:tc>
                  <a:txBody>
                    <a:bodyPr/>
                    <a:lstStyle/>
                    <a:p>
                      <a:pPr algn="l" fontAlgn="ctr"/>
                      <a:r>
                        <a:rPr lang="ja-JP" altLang="en-US" sz="900" b="0" i="0" u="none" strike="noStrike">
                          <a:solidFill>
                            <a:srgbClr val="000000"/>
                          </a:solidFill>
                          <a:effectLst/>
                          <a:latin typeface="ｺﾞｼｯｸ"/>
                        </a:rPr>
                        <a:t>土木の職業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ｺﾞｼｯｸ"/>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a:solidFill>
                            <a:srgbClr val="000000"/>
                          </a:solidFill>
                          <a:effectLst/>
                          <a:latin typeface="ｺﾞｼｯｸ"/>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dirty="0">
                          <a:solidFill>
                            <a:srgbClr val="000000"/>
                          </a:solidFill>
                          <a:effectLst/>
                          <a:latin typeface="ｺﾞｼｯｸ"/>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3853987"/>
      </p:ext>
    </p:extLst>
  </p:cSld>
  <p:clrMapOvr>
    <a:masterClrMapping/>
  </p:clrMapOvr>
  <p:transition spd="med">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4" name="スライド番号プレースホルダ 5"/>
          <p:cNvSpPr txBox="1">
            <a:spLocks noGrp="1"/>
          </p:cNvSpPr>
          <p:nvPr/>
        </p:nvSpPr>
        <p:spPr bwMode="black">
          <a:xfrm>
            <a:off x="11113"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D9170A2B-4F99-40A0-9373-66CD47EB27EF}" type="slidenum">
              <a:rPr lang="ja-JP" altLang="en-US" sz="1200" b="0"/>
              <a:pPr algn="r" eaLnBrk="0" hangingPunct="0"/>
              <a:t>2</a:t>
            </a:fld>
            <a:endParaRPr lang="en-US" altLang="ja-JP" sz="1200" b="0" dirty="0"/>
          </a:p>
        </p:txBody>
      </p:sp>
      <p:sp>
        <p:nvSpPr>
          <p:cNvPr id="4" name="タイトル 1"/>
          <p:cNvSpPr>
            <a:spLocks/>
          </p:cNvSpPr>
          <p:nvPr/>
        </p:nvSpPr>
        <p:spPr bwMode="auto">
          <a:xfrm>
            <a:off x="468313" y="274638"/>
            <a:ext cx="3694112" cy="346075"/>
          </a:xfrm>
          <a:prstGeom prst="rect">
            <a:avLst/>
          </a:prstGeom>
          <a:noFill/>
          <a:ln>
            <a:noFill/>
          </a:ln>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ja-JP" altLang="en-US" sz="2400" b="0" dirty="0">
                <a:solidFill>
                  <a:schemeClr val="tx2"/>
                </a:solidFill>
                <a:latin typeface="ＭＳ Ｐゴシック" pitchFamily="50" charset="-128"/>
              </a:rPr>
              <a:t>全国企業</a:t>
            </a:r>
            <a:r>
              <a:rPr kumimoji="1" lang="ja-JP" altLang="en-US" sz="2400" b="0" dirty="0" smtClean="0">
                <a:solidFill>
                  <a:schemeClr val="tx2"/>
                </a:solidFill>
                <a:latin typeface="ＭＳ Ｐゴシック" pitchFamily="50" charset="-128"/>
              </a:rPr>
              <a:t>倒産①</a:t>
            </a:r>
            <a:endParaRPr kumimoji="1" lang="en-US" altLang="ja-JP" sz="2400" b="0" dirty="0">
              <a:solidFill>
                <a:schemeClr val="tx2"/>
              </a:solidFill>
              <a:latin typeface="ＭＳ Ｐゴシック" pitchFamily="50" charset="-128"/>
            </a:endParaRPr>
          </a:p>
        </p:txBody>
      </p:sp>
      <p:pic>
        <p:nvPicPr>
          <p:cNvPr id="6"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690" r="-46690"/>
          <a:stretch/>
        </p:blipFill>
        <p:spPr bwMode="auto">
          <a:xfrm>
            <a:off x="5605123" y="3723781"/>
            <a:ext cx="5262901" cy="2389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auto">
          <a:xfrm>
            <a:off x="6010275" y="877163"/>
            <a:ext cx="2581275" cy="415433"/>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600" dirty="0" smtClean="0">
                <a:solidFill>
                  <a:srgbClr val="0033CC"/>
                </a:solidFill>
                <a:latin typeface="Times New Roman" pitchFamily="18" charset="0"/>
              </a:rPr>
              <a:t>2013</a:t>
            </a:r>
            <a:r>
              <a:rPr kumimoji="1" lang="ja-JP" altLang="en-US" sz="1600" dirty="0" smtClean="0">
                <a:solidFill>
                  <a:srgbClr val="0033CC"/>
                </a:solidFill>
                <a:latin typeface="Times New Roman" pitchFamily="18" charset="0"/>
              </a:rPr>
              <a:t>年</a:t>
            </a:r>
            <a:r>
              <a:rPr kumimoji="1" lang="en-US" altLang="ja-JP" sz="1600" dirty="0" smtClean="0">
                <a:solidFill>
                  <a:srgbClr val="0033CC"/>
                </a:solidFill>
                <a:latin typeface="Times New Roman" pitchFamily="18" charset="0"/>
              </a:rPr>
              <a:t>(1-12</a:t>
            </a:r>
            <a:r>
              <a:rPr kumimoji="1" lang="ja-JP" altLang="en-US" sz="1600" dirty="0" smtClean="0">
                <a:solidFill>
                  <a:srgbClr val="0033CC"/>
                </a:solidFill>
                <a:latin typeface="Times New Roman" pitchFamily="18" charset="0"/>
              </a:rPr>
              <a:t>月</a:t>
            </a:r>
            <a:r>
              <a:rPr kumimoji="1" lang="en-US" altLang="ja-JP" sz="1600" dirty="0" smtClean="0">
                <a:solidFill>
                  <a:srgbClr val="0033CC"/>
                </a:solidFill>
                <a:latin typeface="Times New Roman" pitchFamily="18" charset="0"/>
              </a:rPr>
              <a:t>)</a:t>
            </a:r>
            <a:r>
              <a:rPr kumimoji="1" lang="ja-JP" altLang="en-US" sz="1600" dirty="0" smtClean="0">
                <a:solidFill>
                  <a:srgbClr val="0033CC"/>
                </a:solidFill>
                <a:latin typeface="Times New Roman" pitchFamily="18" charset="0"/>
              </a:rPr>
              <a:t>の企業倒産</a:t>
            </a:r>
            <a:endParaRPr kumimoji="1" lang="ja-JP" altLang="en-US" sz="1600" dirty="0">
              <a:solidFill>
                <a:srgbClr val="0033CC"/>
              </a:solidFill>
              <a:latin typeface="Times New Roman" pitchFamily="18" charset="0"/>
            </a:endParaRPr>
          </a:p>
        </p:txBody>
      </p:sp>
      <p:sp>
        <p:nvSpPr>
          <p:cNvPr id="9" name="テキスト ボックス 2"/>
          <p:cNvSpPr txBox="1">
            <a:spLocks noChangeArrowheads="1"/>
          </p:cNvSpPr>
          <p:nvPr/>
        </p:nvSpPr>
        <p:spPr bwMode="auto">
          <a:xfrm>
            <a:off x="5905501" y="1461473"/>
            <a:ext cx="32384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ja-JP" altLang="en-US" sz="1200" b="0" dirty="0" smtClean="0">
                <a:solidFill>
                  <a:srgbClr val="FF5050"/>
                </a:solidFill>
              </a:rPr>
              <a:t>１．</a:t>
            </a:r>
            <a:r>
              <a:rPr kumimoji="1" lang="en-US" altLang="ja-JP" sz="1200" b="0" dirty="0" smtClean="0">
                <a:solidFill>
                  <a:srgbClr val="FF5050"/>
                </a:solidFill>
              </a:rPr>
              <a:t>22</a:t>
            </a:r>
            <a:r>
              <a:rPr kumimoji="1" lang="ja-JP" altLang="en-US" sz="1200" b="0" dirty="0" smtClean="0">
                <a:solidFill>
                  <a:srgbClr val="FF5050"/>
                </a:solidFill>
              </a:rPr>
              <a:t>年ぶりに</a:t>
            </a:r>
            <a:r>
              <a:rPr kumimoji="1" lang="en-US" altLang="ja-JP" sz="1200" b="0" dirty="0" smtClean="0">
                <a:solidFill>
                  <a:srgbClr val="FF5050"/>
                </a:solidFill>
              </a:rPr>
              <a:t>1</a:t>
            </a:r>
            <a:r>
              <a:rPr kumimoji="1" lang="ja-JP" altLang="en-US" sz="1200" b="0" dirty="0" smtClean="0">
                <a:solidFill>
                  <a:srgbClr val="FF5050"/>
                </a:solidFill>
              </a:rPr>
              <a:t>万</a:t>
            </a:r>
            <a:r>
              <a:rPr kumimoji="1" lang="en-US" altLang="ja-JP" sz="1200" b="0" dirty="0" smtClean="0">
                <a:solidFill>
                  <a:srgbClr val="FF5050"/>
                </a:solidFill>
              </a:rPr>
              <a:t>1,000</a:t>
            </a:r>
            <a:r>
              <a:rPr kumimoji="1" lang="ja-JP" altLang="en-US" sz="1200" b="0" dirty="0" smtClean="0">
                <a:solidFill>
                  <a:srgbClr val="FF5050"/>
                </a:solidFill>
              </a:rPr>
              <a:t>件を下回る低水準</a:t>
            </a:r>
            <a:endParaRPr kumimoji="1" lang="en-US" altLang="ja-JP" sz="1200" b="0" dirty="0" smtClean="0">
              <a:solidFill>
                <a:srgbClr val="FF5050"/>
              </a:solidFill>
            </a:endParaRPr>
          </a:p>
          <a:p>
            <a:pPr algn="l"/>
            <a:r>
              <a:rPr kumimoji="1" lang="ja-JP" altLang="en-US" sz="1200" b="0" dirty="0">
                <a:solidFill>
                  <a:srgbClr val="FF5050"/>
                </a:solidFill>
              </a:rPr>
              <a:t>２</a:t>
            </a:r>
            <a:r>
              <a:rPr kumimoji="1" lang="ja-JP" altLang="en-US" sz="1200" b="0" dirty="0" smtClean="0">
                <a:solidFill>
                  <a:srgbClr val="FF5050"/>
                </a:solidFill>
              </a:rPr>
              <a:t>．「金融円滑化法」関連　前年比</a:t>
            </a:r>
            <a:r>
              <a:rPr kumimoji="1" lang="en-US" altLang="ja-JP" sz="1200" b="0" dirty="0" smtClean="0">
                <a:solidFill>
                  <a:srgbClr val="FF5050"/>
                </a:solidFill>
              </a:rPr>
              <a:t>1.7</a:t>
            </a:r>
            <a:r>
              <a:rPr kumimoji="1" lang="ja-JP" altLang="en-US" sz="1200" b="0" dirty="0" smtClean="0">
                <a:solidFill>
                  <a:srgbClr val="FF5050"/>
                </a:solidFill>
              </a:rPr>
              <a:t>倍増</a:t>
            </a:r>
            <a:endParaRPr kumimoji="1" lang="en-US" altLang="ja-JP" sz="1200" b="0" dirty="0" smtClean="0">
              <a:solidFill>
                <a:srgbClr val="FF5050"/>
              </a:solidFill>
            </a:endParaRPr>
          </a:p>
          <a:p>
            <a:pPr algn="l"/>
            <a:r>
              <a:rPr kumimoji="1" lang="ja-JP" altLang="en-US" sz="1200" b="0" dirty="0">
                <a:solidFill>
                  <a:srgbClr val="FF5050"/>
                </a:solidFill>
              </a:rPr>
              <a:t>３</a:t>
            </a:r>
            <a:r>
              <a:rPr kumimoji="1" lang="ja-JP" altLang="en-US" sz="1200" b="0" dirty="0" smtClean="0">
                <a:solidFill>
                  <a:srgbClr val="FF5050"/>
                </a:solidFill>
              </a:rPr>
              <a:t>．「赤字累積」は</a:t>
            </a:r>
            <a:r>
              <a:rPr kumimoji="1" lang="en-US" altLang="ja-JP" sz="1200" b="0" dirty="0" smtClean="0">
                <a:solidFill>
                  <a:srgbClr val="FF5050"/>
                </a:solidFill>
              </a:rPr>
              <a:t>3</a:t>
            </a:r>
            <a:r>
              <a:rPr kumimoji="1" lang="ja-JP" altLang="en-US" sz="1200" b="0" dirty="0" smtClean="0">
                <a:solidFill>
                  <a:srgbClr val="FF5050"/>
                </a:solidFill>
              </a:rPr>
              <a:t>年連続で増加</a:t>
            </a:r>
            <a:endParaRPr kumimoji="1" lang="en-US" altLang="ja-JP" sz="1200" b="0" dirty="0" smtClean="0">
              <a:solidFill>
                <a:srgbClr val="FF5050"/>
              </a:solidFill>
            </a:endParaRPr>
          </a:p>
          <a:p>
            <a:pPr algn="l"/>
            <a:r>
              <a:rPr kumimoji="1" lang="ja-JP" altLang="en-US" sz="1200" b="0" dirty="0">
                <a:solidFill>
                  <a:srgbClr val="FF5050"/>
                </a:solidFill>
              </a:rPr>
              <a:t>４</a:t>
            </a:r>
            <a:r>
              <a:rPr kumimoji="1" lang="ja-JP" altLang="en-US" sz="1200" b="0" dirty="0" smtClean="0">
                <a:solidFill>
                  <a:srgbClr val="FF5050"/>
                </a:solidFill>
              </a:rPr>
              <a:t>．「法的倒産」構成比　過去最高</a:t>
            </a:r>
            <a:r>
              <a:rPr kumimoji="1" lang="en-US" altLang="ja-JP" sz="1200" b="0" dirty="0" smtClean="0">
                <a:solidFill>
                  <a:srgbClr val="FF5050"/>
                </a:solidFill>
              </a:rPr>
              <a:t>84.9</a:t>
            </a:r>
            <a:r>
              <a:rPr kumimoji="1" lang="ja-JP" altLang="en-US" sz="1200" b="0" dirty="0" smtClean="0">
                <a:solidFill>
                  <a:srgbClr val="FF5050"/>
                </a:solidFill>
              </a:rPr>
              <a:t>％</a:t>
            </a:r>
            <a:endParaRPr kumimoji="1" lang="en-US" altLang="ja-JP" sz="1200" b="0" dirty="0" smtClean="0">
              <a:solidFill>
                <a:srgbClr val="FF5050"/>
              </a:solidFill>
            </a:endParaRPr>
          </a:p>
          <a:p>
            <a:pPr algn="l"/>
            <a:r>
              <a:rPr kumimoji="1" lang="ja-JP" altLang="en-US" sz="1200" b="0" dirty="0">
                <a:solidFill>
                  <a:srgbClr val="FF5050"/>
                </a:solidFill>
              </a:rPr>
              <a:t>　</a:t>
            </a:r>
            <a:r>
              <a:rPr kumimoji="1" lang="ja-JP" altLang="en-US" sz="1200" b="0" dirty="0" smtClean="0">
                <a:solidFill>
                  <a:srgbClr val="FF5050"/>
                </a:solidFill>
              </a:rPr>
              <a:t>　　∥ 「破産」</a:t>
            </a:r>
            <a:r>
              <a:rPr kumimoji="1" lang="en-US" altLang="ja-JP" sz="1200" b="0" dirty="0" smtClean="0">
                <a:solidFill>
                  <a:srgbClr val="FF5050"/>
                </a:solidFill>
              </a:rPr>
              <a:t>79.5</a:t>
            </a:r>
            <a:r>
              <a:rPr kumimoji="1" lang="ja-JP" altLang="en-US" sz="1200" b="0" dirty="0" smtClean="0">
                <a:solidFill>
                  <a:srgbClr val="FF5050"/>
                </a:solidFill>
              </a:rPr>
              <a:t>％、「民事再生」</a:t>
            </a:r>
            <a:r>
              <a:rPr kumimoji="1" lang="en-US" altLang="ja-JP" sz="1200" b="0" dirty="0" smtClean="0">
                <a:solidFill>
                  <a:srgbClr val="FF5050"/>
                </a:solidFill>
              </a:rPr>
              <a:t>3.0</a:t>
            </a:r>
            <a:r>
              <a:rPr kumimoji="1" lang="ja-JP" altLang="en-US" sz="1200" b="0" dirty="0" smtClean="0">
                <a:solidFill>
                  <a:srgbClr val="FF5050"/>
                </a:solidFill>
              </a:rPr>
              <a:t>％ ∥</a:t>
            </a:r>
            <a:endParaRPr kumimoji="1" lang="en-US" altLang="ja-JP" sz="1200" b="0" dirty="0" smtClean="0">
              <a:solidFill>
                <a:srgbClr val="FF5050"/>
              </a:solidFill>
            </a:endParaRPr>
          </a:p>
          <a:p>
            <a:pPr algn="l"/>
            <a:r>
              <a:rPr kumimoji="1" lang="ja-JP" altLang="en-US" sz="1200" b="0" dirty="0">
                <a:solidFill>
                  <a:srgbClr val="FF5050"/>
                </a:solidFill>
              </a:rPr>
              <a:t>５</a:t>
            </a:r>
            <a:r>
              <a:rPr kumimoji="1" lang="ja-JP" altLang="en-US" sz="1200" b="0" dirty="0" smtClean="0">
                <a:solidFill>
                  <a:srgbClr val="FF5050"/>
                </a:solidFill>
              </a:rPr>
              <a:t>．小・零細規模事業者が中心</a:t>
            </a:r>
            <a:endParaRPr kumimoji="1" lang="en-US" altLang="ja-JP" sz="1200" b="0" dirty="0" smtClean="0">
              <a:solidFill>
                <a:srgbClr val="FF5050"/>
              </a:solidFill>
            </a:endParaRPr>
          </a:p>
          <a:p>
            <a:pPr algn="l"/>
            <a:r>
              <a:rPr kumimoji="1" lang="ja-JP" altLang="en-US" sz="1200" b="0" dirty="0">
                <a:solidFill>
                  <a:srgbClr val="FF5050"/>
                </a:solidFill>
              </a:rPr>
              <a:t>　</a:t>
            </a:r>
            <a:r>
              <a:rPr kumimoji="1" lang="ja-JP" altLang="en-US" sz="1200" b="0" dirty="0" smtClean="0">
                <a:solidFill>
                  <a:srgbClr val="FF5050"/>
                </a:solidFill>
              </a:rPr>
              <a:t>　○負債</a:t>
            </a:r>
            <a:r>
              <a:rPr kumimoji="1" lang="en-US" altLang="ja-JP" sz="1200" b="0" dirty="0" smtClean="0">
                <a:solidFill>
                  <a:srgbClr val="FF5050"/>
                </a:solidFill>
              </a:rPr>
              <a:t>1</a:t>
            </a:r>
            <a:r>
              <a:rPr kumimoji="1" lang="ja-JP" altLang="en-US" sz="1200" b="0" dirty="0" smtClean="0">
                <a:solidFill>
                  <a:srgbClr val="FF5050"/>
                </a:solidFill>
              </a:rPr>
              <a:t>億円未満　構成比</a:t>
            </a:r>
            <a:r>
              <a:rPr kumimoji="1" lang="en-US" altLang="ja-JP" sz="1200" b="0" dirty="0" smtClean="0">
                <a:solidFill>
                  <a:srgbClr val="FF5050"/>
                </a:solidFill>
              </a:rPr>
              <a:t>70.3</a:t>
            </a:r>
            <a:r>
              <a:rPr kumimoji="1" lang="ja-JP" altLang="en-US" sz="1200" b="0" dirty="0" smtClean="0">
                <a:solidFill>
                  <a:srgbClr val="FF5050"/>
                </a:solidFill>
              </a:rPr>
              <a:t>％</a:t>
            </a:r>
            <a:endParaRPr kumimoji="1" lang="en-US" altLang="ja-JP" sz="1200" b="0" dirty="0" smtClean="0">
              <a:solidFill>
                <a:srgbClr val="FF5050"/>
              </a:solidFill>
            </a:endParaRPr>
          </a:p>
          <a:p>
            <a:pPr algn="l"/>
            <a:r>
              <a:rPr kumimoji="1" lang="ja-JP" altLang="en-US" sz="1200" b="0" dirty="0">
                <a:solidFill>
                  <a:srgbClr val="FF5050"/>
                </a:solidFill>
              </a:rPr>
              <a:t>　</a:t>
            </a:r>
            <a:r>
              <a:rPr kumimoji="1" lang="ja-JP" altLang="en-US" sz="1200" b="0" dirty="0" smtClean="0">
                <a:solidFill>
                  <a:srgbClr val="FF5050"/>
                </a:solidFill>
              </a:rPr>
              <a:t>　○従業員</a:t>
            </a:r>
            <a:r>
              <a:rPr kumimoji="1" lang="en-US" altLang="ja-JP" sz="1200" b="0" dirty="0" smtClean="0">
                <a:solidFill>
                  <a:srgbClr val="FF5050"/>
                </a:solidFill>
              </a:rPr>
              <a:t>10</a:t>
            </a:r>
            <a:r>
              <a:rPr kumimoji="1" lang="ja-JP" altLang="en-US" sz="1200" b="0" dirty="0">
                <a:solidFill>
                  <a:srgbClr val="FF5050"/>
                </a:solidFill>
              </a:rPr>
              <a:t>人</a:t>
            </a:r>
            <a:r>
              <a:rPr kumimoji="1" lang="ja-JP" altLang="en-US" sz="1200" b="0" dirty="0" smtClean="0">
                <a:solidFill>
                  <a:srgbClr val="FF5050"/>
                </a:solidFill>
              </a:rPr>
              <a:t>未満   同上 </a:t>
            </a:r>
            <a:r>
              <a:rPr kumimoji="1" lang="en-US" altLang="ja-JP" sz="1200" b="0" dirty="0" smtClean="0">
                <a:solidFill>
                  <a:srgbClr val="FF5050"/>
                </a:solidFill>
              </a:rPr>
              <a:t>84.6</a:t>
            </a:r>
            <a:r>
              <a:rPr kumimoji="1" lang="ja-JP" altLang="en-US" sz="1200" b="0" dirty="0" smtClean="0">
                <a:solidFill>
                  <a:srgbClr val="FF5050"/>
                </a:solidFill>
              </a:rPr>
              <a:t>％　</a:t>
            </a:r>
            <a:endParaRPr kumimoji="1" lang="en-US" altLang="ja-JP" sz="1200" b="0" dirty="0" smtClean="0">
              <a:solidFill>
                <a:srgbClr val="FF5050"/>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00" y="648000"/>
            <a:ext cx="5830275" cy="60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タイトル 1"/>
          <p:cNvSpPr>
            <a:spLocks/>
          </p:cNvSpPr>
          <p:nvPr/>
        </p:nvSpPr>
        <p:spPr bwMode="auto">
          <a:xfrm>
            <a:off x="468313" y="274638"/>
            <a:ext cx="42084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t>高齢化が深刻な建設業界</a:t>
            </a:r>
            <a:endParaRPr lang="en-US" altLang="ja-JP" sz="2000" b="0" dirty="0"/>
          </a:p>
        </p:txBody>
      </p:sp>
      <p:sp>
        <p:nvSpPr>
          <p:cNvPr id="266247" name="テキスト ボックス 2"/>
          <p:cNvSpPr txBox="1">
            <a:spLocks noChangeArrowheads="1"/>
          </p:cNvSpPr>
          <p:nvPr/>
        </p:nvSpPr>
        <p:spPr bwMode="auto">
          <a:xfrm>
            <a:off x="6644482" y="3227944"/>
            <a:ext cx="14557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t>【</a:t>
            </a:r>
            <a:r>
              <a:rPr kumimoji="1" lang="ja-JP" altLang="en-US" sz="1000" b="0" dirty="0"/>
              <a:t>資料</a:t>
            </a:r>
            <a:r>
              <a:rPr kumimoji="1" lang="ja-JP" altLang="en-US" sz="1000" b="0" dirty="0" smtClean="0"/>
              <a:t>：産経新聞抜粋</a:t>
            </a:r>
            <a:r>
              <a:rPr kumimoji="1" lang="en-US" altLang="ja-JP" sz="1000" b="0" dirty="0" smtClean="0"/>
              <a:t>】</a:t>
            </a:r>
            <a:endParaRPr kumimoji="1" lang="en-US" altLang="ja-JP" sz="1000" b="0" dirty="0"/>
          </a:p>
        </p:txBody>
      </p:sp>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pPr algn="r" eaLnBrk="0" hangingPunct="0"/>
              <a:t>20</a:t>
            </a:fld>
            <a:endParaRPr lang="en-US" altLang="ja-JP" sz="1200" b="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3850" y="1229280"/>
            <a:ext cx="4354515"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図 7" descr="image:2月の「製造業平均時給」、2カ月連続で過去最高--消費増税を前に増産体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244" y="3937000"/>
            <a:ext cx="3800476" cy="239998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2"/>
          <p:cNvSpPr txBox="1">
            <a:spLocks noChangeArrowheads="1"/>
          </p:cNvSpPr>
          <p:nvPr/>
        </p:nvSpPr>
        <p:spPr bwMode="auto">
          <a:xfrm>
            <a:off x="6038850" y="6235782"/>
            <a:ext cx="2449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dirty="0"/>
              <a:t>【</a:t>
            </a:r>
            <a:r>
              <a:rPr kumimoji="1" lang="ja-JP" altLang="en-US" sz="1000" b="0" dirty="0"/>
              <a:t>資料</a:t>
            </a:r>
            <a:r>
              <a:rPr kumimoji="1" lang="ja-JP" altLang="en-US" sz="1000" b="0" dirty="0" smtClean="0"/>
              <a:t>：製造業求人サイト</a:t>
            </a:r>
            <a:r>
              <a:rPr kumimoji="1" lang="ja-JP" altLang="en-US" sz="1000" b="0" dirty="0" smtClean="0"/>
              <a:t> </a:t>
            </a:r>
            <a:r>
              <a:rPr kumimoji="1" lang="ja-JP" altLang="en-US" sz="1000" b="0" dirty="0" smtClean="0"/>
              <a:t>「工場ワークス</a:t>
            </a:r>
            <a:r>
              <a:rPr kumimoji="1" lang="en-US" altLang="ja-JP" sz="1000" b="0" dirty="0" smtClean="0"/>
              <a:t>】</a:t>
            </a:r>
            <a:endParaRPr kumimoji="1" lang="en-US" altLang="ja-JP" sz="1000" b="0" dirty="0"/>
          </a:p>
        </p:txBody>
      </p:sp>
      <p:sp>
        <p:nvSpPr>
          <p:cNvPr id="11" name="AutoShape 6"/>
          <p:cNvSpPr>
            <a:spLocks noChangeArrowheads="1"/>
          </p:cNvSpPr>
          <p:nvPr/>
        </p:nvSpPr>
        <p:spPr bwMode="auto">
          <a:xfrm>
            <a:off x="630238" y="1053231"/>
            <a:ext cx="3228975" cy="4595646"/>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0033CC"/>
                </a:solidFill>
                <a:latin typeface="Times New Roman" pitchFamily="18" charset="0"/>
              </a:rPr>
              <a:t>◇</a:t>
            </a:r>
            <a:r>
              <a:rPr kumimoji="1" lang="ja-JP" altLang="en-US" sz="1400" dirty="0" smtClean="0">
                <a:solidFill>
                  <a:srgbClr val="0033CC"/>
                </a:solidFill>
                <a:latin typeface="Times New Roman" pitchFamily="18" charset="0"/>
              </a:rPr>
              <a:t>国土交通省がまとめた</a:t>
            </a:r>
            <a:r>
              <a:rPr kumimoji="1" lang="en-US" altLang="ja-JP" sz="1400" dirty="0" smtClean="0">
                <a:solidFill>
                  <a:srgbClr val="0033CC"/>
                </a:solidFill>
                <a:latin typeface="Times New Roman" pitchFamily="18" charset="0"/>
              </a:rPr>
              <a:t>2014</a:t>
            </a:r>
            <a:r>
              <a:rPr kumimoji="1" lang="ja-JP" altLang="en-US" sz="1400" dirty="0" smtClean="0">
                <a:solidFill>
                  <a:srgbClr val="0033CC"/>
                </a:solidFill>
                <a:latin typeface="Times New Roman" pitchFamily="18" charset="0"/>
              </a:rPr>
              <a:t>年</a:t>
            </a:r>
            <a:r>
              <a:rPr kumimoji="1" lang="en-US" altLang="ja-JP" sz="1400" dirty="0" smtClean="0">
                <a:solidFill>
                  <a:srgbClr val="0033CC"/>
                </a:solidFill>
                <a:latin typeface="Times New Roman" pitchFamily="18" charset="0"/>
              </a:rPr>
              <a:t>3</a:t>
            </a:r>
            <a:r>
              <a:rPr kumimoji="1" lang="ja-JP" altLang="en-US" sz="1400" dirty="0" smtClean="0">
                <a:solidFill>
                  <a:srgbClr val="0033CC"/>
                </a:solidFill>
                <a:latin typeface="Times New Roman" pitchFamily="18" charset="0"/>
              </a:rPr>
              <a:t>月の建設労働需給調査（原数値）は、</a:t>
            </a:r>
            <a:endParaRPr kumimoji="1" lang="en-US" altLang="ja-JP" sz="1400" dirty="0" smtClean="0">
              <a:solidFill>
                <a:srgbClr val="0033CC"/>
              </a:solidFill>
              <a:latin typeface="Times New Roman" pitchFamily="18" charset="0"/>
            </a:endParaRPr>
          </a:p>
          <a:p>
            <a:pPr algn="l" eaLnBrk="0" hangingPunct="0">
              <a:lnSpc>
                <a:spcPct val="115000"/>
              </a:lnSpc>
            </a:pPr>
            <a:r>
              <a:rPr kumimoji="1" lang="en-US" altLang="ja-JP" sz="1400" dirty="0" smtClean="0">
                <a:solidFill>
                  <a:srgbClr val="0033CC"/>
                </a:solidFill>
                <a:latin typeface="Times New Roman" pitchFamily="18" charset="0"/>
              </a:rPr>
              <a:t>8</a:t>
            </a:r>
            <a:r>
              <a:rPr kumimoji="1" lang="ja-JP" altLang="en-US" sz="1400" dirty="0" smtClean="0">
                <a:solidFill>
                  <a:srgbClr val="0033CC"/>
                </a:solidFill>
                <a:latin typeface="Times New Roman" pitchFamily="18" charset="0"/>
              </a:rPr>
              <a:t>職種全体の過不足率は前月比</a:t>
            </a:r>
            <a:r>
              <a:rPr kumimoji="1" lang="en-US" altLang="ja-JP" sz="1400" dirty="0" smtClean="0">
                <a:solidFill>
                  <a:srgbClr val="0033CC"/>
                </a:solidFill>
                <a:latin typeface="Times New Roman" pitchFamily="18" charset="0"/>
              </a:rPr>
              <a:t>0.5</a:t>
            </a:r>
            <a:r>
              <a:rPr kumimoji="1" lang="ja-JP" altLang="en-US" sz="1400" dirty="0" smtClean="0">
                <a:solidFill>
                  <a:srgbClr val="0033CC"/>
                </a:solidFill>
                <a:latin typeface="Times New Roman" pitchFamily="18" charset="0"/>
              </a:rPr>
              <a:t>ポイント増の</a:t>
            </a:r>
            <a:r>
              <a:rPr kumimoji="1" lang="en-US" altLang="ja-JP" sz="1400" dirty="0" smtClean="0">
                <a:solidFill>
                  <a:srgbClr val="0033CC"/>
                </a:solidFill>
                <a:latin typeface="Times New Roman" pitchFamily="18" charset="0"/>
              </a:rPr>
              <a:t>2.8</a:t>
            </a:r>
            <a:r>
              <a:rPr kumimoji="1" lang="ja-JP" altLang="en-US" sz="1400" dirty="0" smtClean="0">
                <a:solidFill>
                  <a:srgbClr val="0033CC"/>
                </a:solidFill>
                <a:latin typeface="Times New Roman" pitchFamily="18" charset="0"/>
              </a:rPr>
              <a:t>％で不足幅が拡大。</a:t>
            </a:r>
            <a:endParaRPr kumimoji="1" lang="en-US" altLang="ja-JP" sz="1400" dirty="0" smtClean="0">
              <a:solidFill>
                <a:srgbClr val="0033CC"/>
              </a:solidFill>
              <a:latin typeface="Times New Roman" pitchFamily="18" charset="0"/>
            </a:endParaRPr>
          </a:p>
          <a:p>
            <a:pPr algn="l" eaLnBrk="0" hangingPunct="0">
              <a:lnSpc>
                <a:spcPct val="115000"/>
              </a:lnSpc>
            </a:pPr>
            <a:endParaRPr kumimoji="1" lang="en-US" altLang="ja-JP" sz="1400" dirty="0">
              <a:solidFill>
                <a:srgbClr val="0033CC"/>
              </a:solidFill>
              <a:latin typeface="Times New Roman" pitchFamily="18" charset="0"/>
            </a:endParaRPr>
          </a:p>
          <a:p>
            <a:pPr algn="l" eaLnBrk="0" hangingPunct="0">
              <a:lnSpc>
                <a:spcPct val="115000"/>
              </a:lnSpc>
            </a:pPr>
            <a:r>
              <a:rPr kumimoji="1" lang="ja-JP" altLang="en-US" sz="1400" dirty="0" smtClean="0">
                <a:solidFill>
                  <a:srgbClr val="0033CC"/>
                </a:solidFill>
                <a:latin typeface="Times New Roman" pitchFamily="18" charset="0"/>
              </a:rPr>
              <a:t>最大の不足幅は、とび工の</a:t>
            </a:r>
            <a:r>
              <a:rPr kumimoji="1" lang="en-US" altLang="ja-JP" sz="1400" dirty="0" smtClean="0">
                <a:solidFill>
                  <a:srgbClr val="0033CC"/>
                </a:solidFill>
                <a:latin typeface="Times New Roman" pitchFamily="18" charset="0"/>
              </a:rPr>
              <a:t>3.8</a:t>
            </a:r>
            <a:r>
              <a:rPr kumimoji="1" lang="ja-JP" altLang="en-US" sz="1400" dirty="0" smtClean="0">
                <a:solidFill>
                  <a:srgbClr val="0033CC"/>
                </a:solidFill>
                <a:latin typeface="Times New Roman" pitchFamily="18" charset="0"/>
              </a:rPr>
              <a:t>％。</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0033CC"/>
                </a:solidFill>
                <a:latin typeface="Times New Roman" pitchFamily="18" charset="0"/>
              </a:rPr>
              <a:t>次いで、型わく工（土木）</a:t>
            </a:r>
            <a:r>
              <a:rPr kumimoji="1" lang="en-US" altLang="ja-JP" sz="1400" dirty="0" smtClean="0">
                <a:solidFill>
                  <a:srgbClr val="0033CC"/>
                </a:solidFill>
                <a:latin typeface="Times New Roman" pitchFamily="18" charset="0"/>
              </a:rPr>
              <a:t>3.4</a:t>
            </a:r>
            <a:r>
              <a:rPr kumimoji="1" lang="ja-JP" altLang="en-US" sz="1400" dirty="0" smtClean="0">
                <a:solidFill>
                  <a:srgbClr val="0033CC"/>
                </a:solidFill>
                <a:latin typeface="Times New Roman" pitchFamily="18" charset="0"/>
              </a:rPr>
              <a:t>％、電工</a:t>
            </a:r>
            <a:r>
              <a:rPr kumimoji="1" lang="en-US" altLang="ja-JP" sz="1400" dirty="0" smtClean="0">
                <a:solidFill>
                  <a:srgbClr val="0033CC"/>
                </a:solidFill>
                <a:latin typeface="Times New Roman" pitchFamily="18" charset="0"/>
              </a:rPr>
              <a:t>3.4</a:t>
            </a:r>
            <a:r>
              <a:rPr kumimoji="1" lang="ja-JP" altLang="en-US" sz="1400" dirty="0" smtClean="0">
                <a:solidFill>
                  <a:srgbClr val="0033CC"/>
                </a:solidFill>
                <a:latin typeface="Times New Roman" pitchFamily="18" charset="0"/>
              </a:rPr>
              <a:t>％、型わく工（建設）</a:t>
            </a:r>
            <a:r>
              <a:rPr kumimoji="1" lang="en-US" altLang="ja-JP" sz="1400" dirty="0" smtClean="0">
                <a:solidFill>
                  <a:srgbClr val="0033CC"/>
                </a:solidFill>
                <a:latin typeface="Times New Roman" pitchFamily="18" charset="0"/>
              </a:rPr>
              <a:t>2.5</a:t>
            </a:r>
            <a:r>
              <a:rPr kumimoji="1" lang="ja-JP" altLang="en-US" sz="1400" dirty="0" smtClean="0">
                <a:solidFill>
                  <a:srgbClr val="0033CC"/>
                </a:solidFill>
                <a:latin typeface="Times New Roman" pitchFamily="18" charset="0"/>
              </a:rPr>
              <a:t>％など。</a:t>
            </a:r>
            <a:endParaRPr kumimoji="1" lang="en-US" altLang="ja-JP" sz="1400" dirty="0" smtClean="0">
              <a:solidFill>
                <a:srgbClr val="0033CC"/>
              </a:solidFill>
              <a:latin typeface="Times New Roman" pitchFamily="18" charset="0"/>
            </a:endParaRPr>
          </a:p>
          <a:p>
            <a:pPr algn="l" eaLnBrk="0" hangingPunct="0">
              <a:lnSpc>
                <a:spcPct val="115000"/>
              </a:lnSpc>
            </a:pPr>
            <a:endParaRPr kumimoji="1" lang="en-US" altLang="ja-JP" sz="1400" dirty="0">
              <a:solidFill>
                <a:srgbClr val="0033CC"/>
              </a:solidFill>
              <a:latin typeface="Times New Roman" pitchFamily="18" charset="0"/>
            </a:endParaRPr>
          </a:p>
          <a:p>
            <a:pPr algn="l" eaLnBrk="0" hangingPunct="0">
              <a:lnSpc>
                <a:spcPct val="115000"/>
              </a:lnSpc>
            </a:pPr>
            <a:r>
              <a:rPr kumimoji="1" lang="ja-JP" altLang="en-US" sz="1400" dirty="0" smtClean="0">
                <a:solidFill>
                  <a:srgbClr val="0033CC"/>
                </a:solidFill>
                <a:latin typeface="Times New Roman" pitchFamily="18" charset="0"/>
              </a:rPr>
              <a:t>地域別では、全地域で技能労働者が不足傾向。最大は近畿で前月比</a:t>
            </a:r>
            <a:r>
              <a:rPr kumimoji="1" lang="en-US" altLang="ja-JP" sz="1400" dirty="0" smtClean="0">
                <a:solidFill>
                  <a:srgbClr val="0033CC"/>
                </a:solidFill>
                <a:latin typeface="Times New Roman" pitchFamily="18" charset="0"/>
              </a:rPr>
              <a:t>5.2</a:t>
            </a:r>
            <a:r>
              <a:rPr kumimoji="1" lang="ja-JP" altLang="en-US" sz="1400" dirty="0" smtClean="0">
                <a:solidFill>
                  <a:srgbClr val="0033CC"/>
                </a:solidFill>
                <a:latin typeface="Times New Roman" pitchFamily="18" charset="0"/>
              </a:rPr>
              <a:t>ポイント増の</a:t>
            </a:r>
            <a:r>
              <a:rPr kumimoji="1" lang="en-US" altLang="ja-JP" sz="1400" dirty="0" smtClean="0">
                <a:solidFill>
                  <a:srgbClr val="0033CC"/>
                </a:solidFill>
                <a:latin typeface="Times New Roman" pitchFamily="18" charset="0"/>
              </a:rPr>
              <a:t>6.7</a:t>
            </a:r>
            <a:r>
              <a:rPr kumimoji="1" lang="ja-JP" altLang="en-US" sz="1400" dirty="0" smtClean="0">
                <a:solidFill>
                  <a:srgbClr val="0033CC"/>
                </a:solidFill>
                <a:latin typeface="Times New Roman" pitchFamily="18" charset="0"/>
              </a:rPr>
              <a:t>％。九州は近畿に次ぐ同</a:t>
            </a:r>
            <a:r>
              <a:rPr kumimoji="1" lang="en-US" altLang="ja-JP" sz="1400" dirty="0" smtClean="0">
                <a:solidFill>
                  <a:srgbClr val="0033CC"/>
                </a:solidFill>
                <a:latin typeface="Times New Roman" pitchFamily="18" charset="0"/>
              </a:rPr>
              <a:t>2.9</a:t>
            </a:r>
            <a:r>
              <a:rPr kumimoji="1" lang="ja-JP" altLang="en-US" sz="1400" dirty="0" smtClean="0">
                <a:solidFill>
                  <a:srgbClr val="0033CC"/>
                </a:solidFill>
                <a:latin typeface="Times New Roman" pitchFamily="18" charset="0"/>
              </a:rPr>
              <a:t>ポイント増の</a:t>
            </a:r>
            <a:r>
              <a:rPr kumimoji="1" lang="en-US" altLang="ja-JP" sz="1400" dirty="0" smtClean="0">
                <a:solidFill>
                  <a:srgbClr val="0033CC"/>
                </a:solidFill>
                <a:latin typeface="Times New Roman" pitchFamily="18" charset="0"/>
              </a:rPr>
              <a:t>5.3</a:t>
            </a:r>
            <a:r>
              <a:rPr kumimoji="1" lang="ja-JP" altLang="en-US" sz="1400" dirty="0" smtClean="0">
                <a:solidFill>
                  <a:srgbClr val="0033CC"/>
                </a:solidFill>
                <a:latin typeface="Times New Roman" pitchFamily="18" charset="0"/>
              </a:rPr>
              <a:t>％。</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0033CC"/>
                </a:solidFill>
                <a:latin typeface="Times New Roman" pitchFamily="18" charset="0"/>
              </a:rPr>
              <a:t>次いで、四国が同</a:t>
            </a:r>
            <a:r>
              <a:rPr kumimoji="1" lang="en-US" altLang="ja-JP" sz="1400" dirty="0" smtClean="0">
                <a:solidFill>
                  <a:srgbClr val="0033CC"/>
                </a:solidFill>
                <a:latin typeface="Times New Roman" pitchFamily="18" charset="0"/>
              </a:rPr>
              <a:t>0.7</a:t>
            </a:r>
            <a:r>
              <a:rPr kumimoji="1" lang="ja-JP" altLang="en-US" sz="1400" dirty="0" smtClean="0">
                <a:solidFill>
                  <a:srgbClr val="0033CC"/>
                </a:solidFill>
                <a:latin typeface="Times New Roman" pitchFamily="18" charset="0"/>
              </a:rPr>
              <a:t>ポイント増の</a:t>
            </a:r>
            <a:r>
              <a:rPr kumimoji="1" lang="en-US" altLang="ja-JP" sz="1400" dirty="0" smtClean="0">
                <a:solidFill>
                  <a:srgbClr val="0033CC"/>
                </a:solidFill>
                <a:latin typeface="Times New Roman" pitchFamily="18" charset="0"/>
              </a:rPr>
              <a:t>3.2</a:t>
            </a:r>
            <a:r>
              <a:rPr kumimoji="1" lang="ja-JP" altLang="en-US" sz="1400" dirty="0" smtClean="0">
                <a:solidFill>
                  <a:srgbClr val="0033CC"/>
                </a:solidFill>
                <a:latin typeface="Times New Roman" pitchFamily="18" charset="0"/>
              </a:rPr>
              <a:t>％。東北は同</a:t>
            </a:r>
            <a:r>
              <a:rPr kumimoji="1" lang="en-US" altLang="ja-JP" sz="1400" dirty="0" smtClean="0">
                <a:solidFill>
                  <a:srgbClr val="0033CC"/>
                </a:solidFill>
                <a:latin typeface="Times New Roman" pitchFamily="18" charset="0"/>
              </a:rPr>
              <a:t>0.1</a:t>
            </a:r>
            <a:r>
              <a:rPr kumimoji="1" lang="ja-JP" altLang="en-US" sz="1400" dirty="0" smtClean="0">
                <a:solidFill>
                  <a:srgbClr val="0033CC"/>
                </a:solidFill>
                <a:latin typeface="Times New Roman" pitchFamily="18" charset="0"/>
              </a:rPr>
              <a:t>ポイント減の</a:t>
            </a:r>
            <a:r>
              <a:rPr kumimoji="1" lang="en-US" altLang="ja-JP" sz="1400" dirty="0" smtClean="0">
                <a:solidFill>
                  <a:srgbClr val="0033CC"/>
                </a:solidFill>
                <a:latin typeface="Times New Roman" pitchFamily="18" charset="0"/>
              </a:rPr>
              <a:t>1.2</a:t>
            </a:r>
            <a:r>
              <a:rPr kumimoji="1" lang="ja-JP" altLang="en-US" sz="1400" dirty="0" smtClean="0">
                <a:solidFill>
                  <a:srgbClr val="0033CC"/>
                </a:solidFill>
                <a:latin typeface="Times New Roman" pitchFamily="18" charset="0"/>
              </a:rPr>
              <a:t>％。</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0033CC"/>
                </a:solidFill>
                <a:latin typeface="Times New Roman" pitchFamily="18" charset="0"/>
              </a:rPr>
              <a:t>震災の復興需要に関係なく全国的に不足傾向が強まっている。</a:t>
            </a:r>
            <a:endParaRPr kumimoji="1" lang="en-US" altLang="ja-JP" sz="1400" dirty="0" smtClean="0">
              <a:solidFill>
                <a:srgbClr val="0033CC"/>
              </a:solidFill>
              <a:latin typeface="Times New Roman" pitchFamily="18" charset="0"/>
            </a:endParaRPr>
          </a:p>
        </p:txBody>
      </p:sp>
    </p:spTree>
    <p:extLst>
      <p:ext uri="{BB962C8B-B14F-4D97-AF65-F5344CB8AC3E}">
        <p14:creationId xmlns:p14="http://schemas.microsoft.com/office/powerpoint/2010/main" val="1766519508"/>
      </p:ext>
    </p:extLst>
  </p:cSld>
  <p:clrMapOvr>
    <a:masterClrMapping/>
  </p:clrMapOvr>
  <p:transition spd="med">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3"/>
          <a:srcRect l="24015" t="23310" r="22830" b="6368"/>
          <a:stretch/>
        </p:blipFill>
        <p:spPr>
          <a:xfrm>
            <a:off x="468312" y="857250"/>
            <a:ext cx="8008938" cy="5406714"/>
          </a:xfrm>
          <a:prstGeom prst="rect">
            <a:avLst/>
          </a:prstGeom>
        </p:spPr>
      </p:pic>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solidFill>
                  <a:srgbClr val="000000"/>
                </a:solidFill>
              </a:rPr>
              <a:pPr algn="r" eaLnBrk="0" hangingPunct="0"/>
              <a:t>21</a:t>
            </a:fld>
            <a:endParaRPr lang="en-US" altLang="ja-JP" sz="1200" b="0" dirty="0">
              <a:solidFill>
                <a:srgbClr val="000000"/>
              </a:solidFill>
            </a:endParaRPr>
          </a:p>
        </p:txBody>
      </p:sp>
      <p:sp>
        <p:nvSpPr>
          <p:cNvPr id="14" name="タイトル 1"/>
          <p:cNvSpPr>
            <a:spLocks/>
          </p:cNvSpPr>
          <p:nvPr/>
        </p:nvSpPr>
        <p:spPr bwMode="auto">
          <a:xfrm>
            <a:off x="468312" y="274638"/>
            <a:ext cx="72850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solidFill>
                  <a:srgbClr val="000000"/>
                </a:solidFill>
              </a:rPr>
              <a:t>総合建設統計　未消化工事高推移</a:t>
            </a:r>
            <a:r>
              <a:rPr lang="ja-JP" altLang="en-US" sz="1800" b="0" dirty="0" smtClean="0">
                <a:solidFill>
                  <a:srgbClr val="000000"/>
                </a:solidFill>
              </a:rPr>
              <a:t>（資料：国土交通省）</a:t>
            </a:r>
            <a:endParaRPr lang="en-US" altLang="ja-JP" sz="1800" b="0" dirty="0">
              <a:solidFill>
                <a:srgbClr val="000000"/>
              </a:solidFill>
            </a:endParaRPr>
          </a:p>
        </p:txBody>
      </p:sp>
      <p:sp>
        <p:nvSpPr>
          <p:cNvPr id="3" name="四角形吹き出し 2"/>
          <p:cNvSpPr/>
          <p:nvPr/>
        </p:nvSpPr>
        <p:spPr bwMode="auto">
          <a:xfrm>
            <a:off x="6565871" y="6270346"/>
            <a:ext cx="1271589" cy="306324"/>
          </a:xfrm>
          <a:prstGeom prst="wedgeRectCallout">
            <a:avLst>
              <a:gd name="adj1" fmla="val -41309"/>
              <a:gd name="adj2" fmla="val -12717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l"/>
            <a:endParaRPr kumimoji="1" lang="ja-JP" altLang="en-US" sz="1800" smtClean="0">
              <a:solidFill>
                <a:srgbClr val="000000"/>
              </a:solidFill>
              <a:effectLst>
                <a:outerShdw blurRad="38100" dist="38100" dir="2700000" algn="tl">
                  <a:srgbClr val="000000">
                    <a:alpha val="43137"/>
                  </a:srgbClr>
                </a:outerShdw>
              </a:effectLst>
            </a:endParaRPr>
          </a:p>
        </p:txBody>
      </p:sp>
      <p:sp>
        <p:nvSpPr>
          <p:cNvPr id="15" name="テキスト ボックス 2"/>
          <p:cNvSpPr txBox="1">
            <a:spLocks noChangeArrowheads="1"/>
          </p:cNvSpPr>
          <p:nvPr/>
        </p:nvSpPr>
        <p:spPr bwMode="auto">
          <a:xfrm>
            <a:off x="6648818" y="6265789"/>
            <a:ext cx="1105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400" b="0" dirty="0" smtClean="0">
                <a:solidFill>
                  <a:srgbClr val="000000"/>
                </a:solidFill>
              </a:rPr>
              <a:t>2013</a:t>
            </a:r>
            <a:r>
              <a:rPr kumimoji="1" lang="ja-JP" altLang="en-US" sz="1400" b="0" dirty="0" smtClean="0">
                <a:solidFill>
                  <a:srgbClr val="000000"/>
                </a:solidFill>
              </a:rPr>
              <a:t>年</a:t>
            </a:r>
            <a:r>
              <a:rPr kumimoji="1" lang="en-US" altLang="ja-JP" sz="1400" b="0" dirty="0" smtClean="0">
                <a:solidFill>
                  <a:srgbClr val="000000"/>
                </a:solidFill>
              </a:rPr>
              <a:t>1</a:t>
            </a:r>
            <a:r>
              <a:rPr kumimoji="1" lang="ja-JP" altLang="en-US" sz="1400" b="0" dirty="0" smtClean="0">
                <a:solidFill>
                  <a:srgbClr val="000000"/>
                </a:solidFill>
              </a:rPr>
              <a:t>月</a:t>
            </a:r>
            <a:endParaRPr kumimoji="1" lang="en-US" altLang="ja-JP" sz="1400" b="0" dirty="0">
              <a:solidFill>
                <a:srgbClr val="000000"/>
              </a:solidFill>
            </a:endParaRPr>
          </a:p>
        </p:txBody>
      </p:sp>
      <p:sp>
        <p:nvSpPr>
          <p:cNvPr id="16" name="四角形吹き出し 15"/>
          <p:cNvSpPr/>
          <p:nvPr/>
        </p:nvSpPr>
        <p:spPr bwMode="auto">
          <a:xfrm>
            <a:off x="2515391" y="6250051"/>
            <a:ext cx="1271589" cy="306324"/>
          </a:xfrm>
          <a:prstGeom prst="wedgeRectCallout">
            <a:avLst>
              <a:gd name="adj1" fmla="val -42058"/>
              <a:gd name="adj2" fmla="val -12095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l"/>
            <a:endParaRPr kumimoji="1" lang="ja-JP" altLang="en-US" sz="1800" smtClean="0">
              <a:solidFill>
                <a:srgbClr val="000000"/>
              </a:solidFill>
              <a:effectLst>
                <a:outerShdw blurRad="38100" dist="38100" dir="2700000" algn="tl">
                  <a:srgbClr val="000000">
                    <a:alpha val="43137"/>
                  </a:srgbClr>
                </a:outerShdw>
              </a:effectLst>
            </a:endParaRPr>
          </a:p>
        </p:txBody>
      </p:sp>
      <p:sp>
        <p:nvSpPr>
          <p:cNvPr id="17" name="テキスト ボックス 2"/>
          <p:cNvSpPr txBox="1">
            <a:spLocks noChangeArrowheads="1"/>
          </p:cNvSpPr>
          <p:nvPr/>
        </p:nvSpPr>
        <p:spPr bwMode="auto">
          <a:xfrm>
            <a:off x="2641993" y="6268893"/>
            <a:ext cx="1211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400" b="0" dirty="0" smtClean="0">
                <a:solidFill>
                  <a:srgbClr val="000000"/>
                </a:solidFill>
              </a:rPr>
              <a:t>2010</a:t>
            </a:r>
            <a:r>
              <a:rPr kumimoji="1" lang="ja-JP" altLang="en-US" sz="1400" b="0" dirty="0" smtClean="0">
                <a:solidFill>
                  <a:srgbClr val="000000"/>
                </a:solidFill>
              </a:rPr>
              <a:t>年</a:t>
            </a:r>
            <a:r>
              <a:rPr kumimoji="1" lang="en-US" altLang="ja-JP" sz="1400" b="0" dirty="0">
                <a:solidFill>
                  <a:srgbClr val="000000"/>
                </a:solidFill>
              </a:rPr>
              <a:t>2</a:t>
            </a:r>
            <a:r>
              <a:rPr kumimoji="1" lang="ja-JP" altLang="en-US" sz="1400" b="0" dirty="0" smtClean="0">
                <a:solidFill>
                  <a:srgbClr val="000000"/>
                </a:solidFill>
              </a:rPr>
              <a:t>月</a:t>
            </a:r>
            <a:endParaRPr kumimoji="1" lang="en-US" altLang="ja-JP" sz="1400" b="0" dirty="0">
              <a:solidFill>
                <a:srgbClr val="000000"/>
              </a:solidFill>
            </a:endParaRPr>
          </a:p>
        </p:txBody>
      </p:sp>
    </p:spTree>
    <p:extLst>
      <p:ext uri="{BB962C8B-B14F-4D97-AF65-F5344CB8AC3E}">
        <p14:creationId xmlns:p14="http://schemas.microsoft.com/office/powerpoint/2010/main" val="945586564"/>
      </p:ext>
    </p:extLst>
  </p:cSld>
  <p:clrMapOvr>
    <a:masterClrMapping/>
  </p:clrMapOvr>
  <p:transition spd="med">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solidFill>
                  <a:srgbClr val="000000"/>
                </a:solidFill>
              </a:rPr>
              <a:pPr algn="r" eaLnBrk="0" hangingPunct="0"/>
              <a:t>22</a:t>
            </a:fld>
            <a:endParaRPr lang="en-US" altLang="ja-JP" sz="1200" b="0" dirty="0">
              <a:solidFill>
                <a:srgbClr val="000000"/>
              </a:solidFill>
            </a:endParaRPr>
          </a:p>
        </p:txBody>
      </p:sp>
      <p:sp>
        <p:nvSpPr>
          <p:cNvPr id="14" name="タイトル 1"/>
          <p:cNvSpPr>
            <a:spLocks/>
          </p:cNvSpPr>
          <p:nvPr/>
        </p:nvSpPr>
        <p:spPr bwMode="auto">
          <a:xfrm>
            <a:off x="468312" y="274638"/>
            <a:ext cx="29987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smtClean="0">
                <a:solidFill>
                  <a:srgbClr val="000000"/>
                </a:solidFill>
              </a:rPr>
              <a:t>「人手不足」倒産</a:t>
            </a:r>
            <a:endParaRPr lang="en-US" altLang="ja-JP" sz="1800" b="0" dirty="0">
              <a:solidFill>
                <a:srgbClr val="000000"/>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849" y="1028700"/>
            <a:ext cx="4343401" cy="304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78321"/>
            <a:ext cx="19240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4214812"/>
            <a:ext cx="27146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98" t="7854" r="22761" b="8270"/>
          <a:stretch/>
        </p:blipFill>
        <p:spPr bwMode="auto">
          <a:xfrm>
            <a:off x="4852987" y="4044251"/>
            <a:ext cx="3581402" cy="234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85762" y="5740372"/>
            <a:ext cx="4367213" cy="701731"/>
          </a:xfrm>
          <a:prstGeom prst="rect">
            <a:avLst/>
          </a:prstGeom>
        </p:spPr>
        <p:txBody>
          <a:bodyPr wrap="square">
            <a:spAutoFit/>
          </a:bodyPr>
          <a:lstStyle/>
          <a:p>
            <a:pPr algn="l" eaLnBrk="1" latinLnBrk="1" hangingPunct="1">
              <a:lnSpc>
                <a:spcPct val="110000"/>
              </a:lnSpc>
              <a:tabLst/>
            </a:pPr>
            <a:r>
              <a:rPr lang="en-US" altLang="ja-JP" dirty="0" smtClean="0">
                <a:solidFill>
                  <a:srgbClr val="FF5050"/>
                </a:solidFill>
              </a:rPr>
              <a:t>※</a:t>
            </a:r>
            <a:r>
              <a:rPr lang="ja-JP" altLang="en-US" dirty="0" smtClean="0">
                <a:solidFill>
                  <a:srgbClr val="FF5050"/>
                </a:solidFill>
              </a:rPr>
              <a:t>このほか、「</a:t>
            </a:r>
            <a:r>
              <a:rPr lang="ja-JP" altLang="en-US" dirty="0">
                <a:solidFill>
                  <a:srgbClr val="FF5050"/>
                </a:solidFill>
              </a:rPr>
              <a:t>人件費</a:t>
            </a:r>
            <a:r>
              <a:rPr lang="ja-JP" altLang="en-US" dirty="0" smtClean="0">
                <a:solidFill>
                  <a:srgbClr val="FF5050"/>
                </a:solidFill>
              </a:rPr>
              <a:t>」高騰などが負担になった倒産は</a:t>
            </a:r>
            <a:r>
              <a:rPr lang="en-US" altLang="ja-JP" dirty="0" smtClean="0">
                <a:solidFill>
                  <a:srgbClr val="FF5050"/>
                </a:solidFill>
              </a:rPr>
              <a:t>2014</a:t>
            </a:r>
            <a:r>
              <a:rPr lang="ja-JP" altLang="en-US" dirty="0" smtClean="0">
                <a:solidFill>
                  <a:srgbClr val="FF5050"/>
                </a:solidFill>
              </a:rPr>
              <a:t>年</a:t>
            </a:r>
            <a:endParaRPr lang="en-US" altLang="ja-JP" dirty="0" smtClean="0">
              <a:solidFill>
                <a:srgbClr val="FF5050"/>
              </a:solidFill>
            </a:endParaRPr>
          </a:p>
          <a:p>
            <a:pPr algn="l" eaLnBrk="1" latinLnBrk="1" hangingPunct="1">
              <a:lnSpc>
                <a:spcPct val="110000"/>
              </a:lnSpc>
              <a:tabLst/>
            </a:pPr>
            <a:r>
              <a:rPr lang="en-US" altLang="ja-JP" dirty="0" smtClean="0">
                <a:solidFill>
                  <a:srgbClr val="FF5050"/>
                </a:solidFill>
              </a:rPr>
              <a:t>1-4</a:t>
            </a:r>
            <a:r>
              <a:rPr lang="ja-JP" altLang="en-US" dirty="0" smtClean="0">
                <a:solidFill>
                  <a:srgbClr val="FF5050"/>
                </a:solidFill>
              </a:rPr>
              <a:t>月累計で</a:t>
            </a:r>
            <a:r>
              <a:rPr lang="en-US" altLang="ja-JP" dirty="0" smtClean="0">
                <a:solidFill>
                  <a:srgbClr val="FF5050"/>
                </a:solidFill>
              </a:rPr>
              <a:t>8</a:t>
            </a:r>
            <a:r>
              <a:rPr lang="ja-JP" altLang="en-US" dirty="0">
                <a:solidFill>
                  <a:srgbClr val="FF5050"/>
                </a:solidFill>
              </a:rPr>
              <a:t>件</a:t>
            </a:r>
            <a:r>
              <a:rPr lang="ja-JP" altLang="en-US" dirty="0" smtClean="0">
                <a:solidFill>
                  <a:srgbClr val="FF5050"/>
                </a:solidFill>
              </a:rPr>
              <a:t>判明。</a:t>
            </a:r>
            <a:r>
              <a:rPr lang="en-US" altLang="ja-JP" dirty="0" smtClean="0">
                <a:solidFill>
                  <a:srgbClr val="FF5050"/>
                </a:solidFill>
              </a:rPr>
              <a:t>2013</a:t>
            </a:r>
            <a:r>
              <a:rPr lang="ja-JP" altLang="en-US" dirty="0" smtClean="0">
                <a:solidFill>
                  <a:srgbClr val="FF5050"/>
                </a:solidFill>
              </a:rPr>
              <a:t>年</a:t>
            </a:r>
            <a:r>
              <a:rPr lang="en-US" altLang="ja-JP" dirty="0" smtClean="0">
                <a:solidFill>
                  <a:srgbClr val="FF5050"/>
                </a:solidFill>
              </a:rPr>
              <a:t>1-12</a:t>
            </a:r>
            <a:r>
              <a:rPr lang="ja-JP" altLang="en-US" dirty="0" smtClean="0">
                <a:solidFill>
                  <a:srgbClr val="FF5050"/>
                </a:solidFill>
              </a:rPr>
              <a:t>月の</a:t>
            </a:r>
            <a:r>
              <a:rPr lang="en-US" altLang="ja-JP" dirty="0" smtClean="0">
                <a:solidFill>
                  <a:srgbClr val="FF5050"/>
                </a:solidFill>
              </a:rPr>
              <a:t>9</a:t>
            </a:r>
            <a:r>
              <a:rPr lang="ja-JP" altLang="en-US" dirty="0" smtClean="0">
                <a:solidFill>
                  <a:srgbClr val="FF5050"/>
                </a:solidFill>
              </a:rPr>
              <a:t>件にほぼ並んだ。</a:t>
            </a:r>
            <a:endParaRPr lang="en-US" altLang="ja-JP" dirty="0" smtClean="0">
              <a:solidFill>
                <a:srgbClr val="FF5050"/>
              </a:solidFill>
            </a:endParaRPr>
          </a:p>
          <a:p>
            <a:pPr algn="l" eaLnBrk="1" latinLnBrk="1" hangingPunct="1">
              <a:lnSpc>
                <a:spcPct val="110000"/>
              </a:lnSpc>
              <a:tabLst/>
            </a:pPr>
            <a:r>
              <a:rPr lang="ja-JP" altLang="en-US" dirty="0" smtClean="0">
                <a:solidFill>
                  <a:srgbClr val="FF5050"/>
                </a:solidFill>
              </a:rPr>
              <a:t>業種では建設業、</a:t>
            </a:r>
            <a:r>
              <a:rPr lang="ja-JP" altLang="en-US" dirty="0">
                <a:solidFill>
                  <a:srgbClr val="FF5050"/>
                </a:solidFill>
              </a:rPr>
              <a:t>貨物運送業や</a:t>
            </a:r>
            <a:r>
              <a:rPr lang="ja-JP" altLang="en-US" dirty="0" smtClean="0">
                <a:solidFill>
                  <a:srgbClr val="FF5050"/>
                </a:solidFill>
              </a:rPr>
              <a:t>サービス業他などでみられる。</a:t>
            </a:r>
            <a:endParaRPr lang="en-US" altLang="ja-JP" dirty="0">
              <a:solidFill>
                <a:srgbClr val="FF5050"/>
              </a:solidFill>
            </a:endParaRPr>
          </a:p>
        </p:txBody>
      </p:sp>
    </p:spTree>
    <p:extLst>
      <p:ext uri="{BB962C8B-B14F-4D97-AF65-F5344CB8AC3E}">
        <p14:creationId xmlns:p14="http://schemas.microsoft.com/office/powerpoint/2010/main" val="3274625503"/>
      </p:ext>
    </p:extLst>
  </p:cSld>
  <p:clrMapOvr>
    <a:masterClrMapping/>
  </p:clrMapOvr>
  <p:transition spd="med">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8" name="タイトル 1"/>
          <p:cNvSpPr>
            <a:spLocks/>
          </p:cNvSpPr>
          <p:nvPr/>
        </p:nvSpPr>
        <p:spPr bwMode="auto">
          <a:xfrm>
            <a:off x="468313" y="274638"/>
            <a:ext cx="4265612" cy="346075"/>
          </a:xfrm>
          <a:prstGeom prst="rect">
            <a:avLst/>
          </a:prstGeom>
          <a:noFill/>
          <a:ln>
            <a:noFill/>
          </a:ln>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ja-JP" altLang="en-US" sz="2400" b="0" dirty="0" smtClean="0">
                <a:solidFill>
                  <a:schemeClr val="tx2"/>
                </a:solidFill>
                <a:latin typeface="ＭＳ Ｐゴシック" pitchFamily="50" charset="-128"/>
              </a:rPr>
              <a:t>全国の企業</a:t>
            </a:r>
            <a:r>
              <a:rPr kumimoji="1" lang="ja-JP" altLang="en-US" sz="2400" b="0" dirty="0">
                <a:solidFill>
                  <a:schemeClr val="tx2"/>
                </a:solidFill>
                <a:latin typeface="ＭＳ Ｐゴシック" pitchFamily="50" charset="-128"/>
              </a:rPr>
              <a:t>倒産 </a:t>
            </a:r>
            <a:r>
              <a:rPr kumimoji="1" lang="ja-JP" altLang="en-US" sz="2400" b="0" dirty="0" smtClean="0">
                <a:solidFill>
                  <a:schemeClr val="tx2"/>
                </a:solidFill>
                <a:latin typeface="ＭＳ Ｐゴシック" pitchFamily="50" charset="-128"/>
              </a:rPr>
              <a:t>②　</a:t>
            </a:r>
            <a:endParaRPr kumimoji="1" lang="en-US" altLang="ja-JP" sz="2400" b="0" dirty="0">
              <a:solidFill>
                <a:schemeClr val="tx2"/>
              </a:solidFill>
              <a:latin typeface="ＭＳ Ｐゴシック" pitchFamily="50" charset="-128"/>
            </a:endParaRPr>
          </a:p>
        </p:txBody>
      </p:sp>
      <p:sp>
        <p:nvSpPr>
          <p:cNvPr id="299014" name="スライド番号プレースホルダ 5"/>
          <p:cNvSpPr txBox="1">
            <a:spLocks noGrp="1"/>
          </p:cNvSpPr>
          <p:nvPr/>
        </p:nvSpPr>
        <p:spPr bwMode="black">
          <a:xfrm>
            <a:off x="11113"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D9170A2B-4F99-40A0-9373-66CD47EB27EF}" type="slidenum">
              <a:rPr lang="ja-JP" altLang="en-US" sz="1200" b="0"/>
              <a:pPr algn="r" eaLnBrk="0" hangingPunct="0"/>
              <a:t>3</a:t>
            </a:fld>
            <a:endParaRPr lang="en-US" altLang="ja-JP" sz="1200" b="0" dirty="0"/>
          </a:p>
        </p:txBody>
      </p:sp>
      <p:sp>
        <p:nvSpPr>
          <p:cNvPr id="8" name="AutoShape 6"/>
          <p:cNvSpPr>
            <a:spLocks noChangeArrowheads="1"/>
          </p:cNvSpPr>
          <p:nvPr/>
        </p:nvSpPr>
        <p:spPr bwMode="auto">
          <a:xfrm>
            <a:off x="1109264" y="911695"/>
            <a:ext cx="7249321" cy="924508"/>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0033CC"/>
                </a:solidFill>
                <a:latin typeface="Times New Roman" pitchFamily="18" charset="0"/>
              </a:rPr>
              <a:t>4</a:t>
            </a:r>
            <a:r>
              <a:rPr kumimoji="1" lang="ja-JP" altLang="en-US" sz="1400" dirty="0" smtClean="0">
                <a:solidFill>
                  <a:srgbClr val="0033CC"/>
                </a:solidFill>
                <a:latin typeface="Times New Roman" pitchFamily="18" charset="0"/>
              </a:rPr>
              <a:t>月度倒産の特徴</a:t>
            </a:r>
            <a:endParaRPr kumimoji="1" lang="en-US" altLang="ja-JP" sz="1400" dirty="0" smtClean="0">
              <a:solidFill>
                <a:srgbClr val="0033CC"/>
              </a:solidFill>
              <a:latin typeface="Times New Roman" pitchFamily="18" charset="0"/>
            </a:endParaRPr>
          </a:p>
          <a:p>
            <a:pPr algn="l" eaLnBrk="0" hangingPunct="0">
              <a:lnSpc>
                <a:spcPct val="115000"/>
              </a:lnSpc>
            </a:pPr>
            <a:r>
              <a:rPr kumimoji="1" lang="en-US" altLang="ja-JP" sz="1400" dirty="0" smtClean="0">
                <a:solidFill>
                  <a:srgbClr val="0033CC"/>
                </a:solidFill>
                <a:latin typeface="Times New Roman" pitchFamily="18" charset="0"/>
              </a:rPr>
              <a:t>◇3</a:t>
            </a:r>
            <a:r>
              <a:rPr kumimoji="1" lang="ja-JP" altLang="en-US" sz="1400" dirty="0" smtClean="0">
                <a:solidFill>
                  <a:srgbClr val="0033CC"/>
                </a:solidFill>
                <a:latin typeface="Times New Roman" pitchFamily="18" charset="0"/>
              </a:rPr>
              <a:t>月まで</a:t>
            </a:r>
            <a:r>
              <a:rPr kumimoji="1" lang="en-US" altLang="ja-JP" sz="1400" dirty="0" smtClean="0">
                <a:solidFill>
                  <a:srgbClr val="0033CC"/>
                </a:solidFill>
                <a:latin typeface="Times New Roman" pitchFamily="18" charset="0"/>
              </a:rPr>
              <a:t>17</a:t>
            </a:r>
            <a:r>
              <a:rPr kumimoji="1" lang="ja-JP" altLang="en-US" sz="1400" dirty="0" smtClean="0">
                <a:solidFill>
                  <a:srgbClr val="0033CC"/>
                </a:solidFill>
                <a:latin typeface="Times New Roman" pitchFamily="18" charset="0"/>
              </a:rPr>
              <a:t>か月連続減少がストップ　（最長記録は</a:t>
            </a:r>
            <a:r>
              <a:rPr kumimoji="1" lang="en-US" altLang="ja-JP" sz="1400" dirty="0" smtClean="0">
                <a:solidFill>
                  <a:srgbClr val="0033CC"/>
                </a:solidFill>
                <a:latin typeface="Times New Roman" pitchFamily="18" charset="0"/>
              </a:rPr>
              <a:t>1985</a:t>
            </a:r>
            <a:r>
              <a:rPr kumimoji="1" lang="ja-JP" altLang="en-US" sz="1400" dirty="0" smtClean="0">
                <a:solidFill>
                  <a:srgbClr val="0033CC"/>
                </a:solidFill>
                <a:latin typeface="Times New Roman" pitchFamily="18" charset="0"/>
              </a:rPr>
              <a:t>年</a:t>
            </a:r>
            <a:r>
              <a:rPr kumimoji="1" lang="en-US" altLang="ja-JP" sz="1400" dirty="0" smtClean="0">
                <a:solidFill>
                  <a:srgbClr val="0033CC"/>
                </a:solidFill>
                <a:latin typeface="Times New Roman" pitchFamily="18" charset="0"/>
              </a:rPr>
              <a:t>1</a:t>
            </a:r>
            <a:r>
              <a:rPr kumimoji="1" lang="ja-JP" altLang="en-US" sz="1400" dirty="0" smtClean="0">
                <a:solidFill>
                  <a:srgbClr val="0033CC"/>
                </a:solidFill>
                <a:latin typeface="Times New Roman" pitchFamily="18" charset="0"/>
              </a:rPr>
              <a:t>月～</a:t>
            </a:r>
            <a:r>
              <a:rPr kumimoji="1" lang="en-US" altLang="ja-JP" sz="1400" dirty="0" smtClean="0">
                <a:solidFill>
                  <a:srgbClr val="0033CC"/>
                </a:solidFill>
                <a:latin typeface="Times New Roman" pitchFamily="18" charset="0"/>
              </a:rPr>
              <a:t>90</a:t>
            </a:r>
            <a:r>
              <a:rPr kumimoji="1" lang="ja-JP" altLang="en-US" sz="1400" dirty="0" smtClean="0">
                <a:solidFill>
                  <a:srgbClr val="0033CC"/>
                </a:solidFill>
                <a:latin typeface="Times New Roman" pitchFamily="18" charset="0"/>
              </a:rPr>
              <a:t>年</a:t>
            </a:r>
            <a:r>
              <a:rPr kumimoji="1" lang="en-US" altLang="ja-JP" sz="1400" dirty="0" smtClean="0">
                <a:solidFill>
                  <a:srgbClr val="0033CC"/>
                </a:solidFill>
                <a:latin typeface="Times New Roman" pitchFamily="18" charset="0"/>
              </a:rPr>
              <a:t>9</a:t>
            </a:r>
            <a:r>
              <a:rPr kumimoji="1" lang="ja-JP" altLang="en-US" sz="1400" dirty="0" smtClean="0">
                <a:solidFill>
                  <a:srgbClr val="0033CC"/>
                </a:solidFill>
                <a:latin typeface="Times New Roman" pitchFamily="18" charset="0"/>
              </a:rPr>
              <a:t>月の</a:t>
            </a:r>
            <a:r>
              <a:rPr kumimoji="1" lang="en-US" altLang="ja-JP" sz="1400" dirty="0" smtClean="0">
                <a:solidFill>
                  <a:srgbClr val="0033CC"/>
                </a:solidFill>
                <a:latin typeface="Times New Roman" pitchFamily="18" charset="0"/>
              </a:rPr>
              <a:t>69</a:t>
            </a:r>
            <a:r>
              <a:rPr kumimoji="1" lang="ja-JP" altLang="en-US" sz="1400" dirty="0" smtClean="0">
                <a:solidFill>
                  <a:srgbClr val="0033CC"/>
                </a:solidFill>
                <a:latin typeface="Times New Roman" pitchFamily="18" charset="0"/>
              </a:rPr>
              <a:t>か月連続）</a:t>
            </a:r>
            <a:endParaRPr kumimoji="1" lang="ja-JP" altLang="en-US" sz="1400" dirty="0">
              <a:solidFill>
                <a:srgbClr val="0033CC"/>
              </a:solidFill>
              <a:latin typeface="Times New Roman" pitchFamily="18" charset="0"/>
            </a:endParaRPr>
          </a:p>
          <a:p>
            <a:pPr algn="l" eaLnBrk="0" hangingPunct="0">
              <a:lnSpc>
                <a:spcPct val="115000"/>
              </a:lnSpc>
            </a:pPr>
            <a:r>
              <a:rPr kumimoji="1" lang="en-US" altLang="ja-JP" sz="1400" dirty="0" smtClean="0">
                <a:solidFill>
                  <a:srgbClr val="0033CC"/>
                </a:solidFill>
                <a:latin typeface="Times New Roman" pitchFamily="18" charset="0"/>
              </a:rPr>
              <a:t>◇2013</a:t>
            </a:r>
            <a:r>
              <a:rPr kumimoji="1" lang="ja-JP" altLang="en-US" sz="1400" dirty="0" smtClean="0">
                <a:solidFill>
                  <a:srgbClr val="0033CC"/>
                </a:solidFill>
                <a:latin typeface="Times New Roman" pitchFamily="18" charset="0"/>
              </a:rPr>
              <a:t>年</a:t>
            </a:r>
            <a:r>
              <a:rPr kumimoji="1" lang="en-US" altLang="ja-JP" sz="1400" dirty="0" smtClean="0">
                <a:solidFill>
                  <a:srgbClr val="0033CC"/>
                </a:solidFill>
                <a:latin typeface="Times New Roman" pitchFamily="18" charset="0"/>
              </a:rPr>
              <a:t>8</a:t>
            </a:r>
            <a:r>
              <a:rPr kumimoji="1" lang="ja-JP" altLang="en-US" sz="1400" dirty="0" smtClean="0">
                <a:solidFill>
                  <a:srgbClr val="0033CC"/>
                </a:solidFill>
                <a:latin typeface="Times New Roman" pitchFamily="18" charset="0"/>
              </a:rPr>
              <a:t>月から</a:t>
            </a:r>
            <a:r>
              <a:rPr kumimoji="1" lang="en-US" altLang="ja-JP" sz="1400" dirty="0" smtClean="0">
                <a:solidFill>
                  <a:srgbClr val="0033CC"/>
                </a:solidFill>
                <a:latin typeface="Times New Roman" pitchFamily="18" charset="0"/>
              </a:rPr>
              <a:t>9</a:t>
            </a:r>
            <a:r>
              <a:rPr kumimoji="1" lang="ja-JP" altLang="en-US" sz="1400" dirty="0" smtClean="0">
                <a:solidFill>
                  <a:srgbClr val="0033CC"/>
                </a:solidFill>
                <a:latin typeface="Times New Roman" pitchFamily="18" charset="0"/>
              </a:rPr>
              <a:t>か月連続で</a:t>
            </a:r>
            <a:r>
              <a:rPr kumimoji="1" lang="en-US" altLang="ja-JP" sz="1400" dirty="0" smtClean="0">
                <a:solidFill>
                  <a:srgbClr val="0033CC"/>
                </a:solidFill>
                <a:latin typeface="Times New Roman" pitchFamily="18" charset="0"/>
              </a:rPr>
              <a:t>1,000</a:t>
            </a:r>
            <a:r>
              <a:rPr kumimoji="1" lang="ja-JP" altLang="en-US" sz="1400" dirty="0" smtClean="0">
                <a:solidFill>
                  <a:srgbClr val="0033CC"/>
                </a:solidFill>
                <a:latin typeface="Times New Roman" pitchFamily="18" charset="0"/>
              </a:rPr>
              <a:t>件を下回る。倒産の沈静化は継続し</a:t>
            </a:r>
            <a:r>
              <a:rPr kumimoji="1" lang="ja-JP" altLang="en-US" sz="1400" dirty="0">
                <a:solidFill>
                  <a:srgbClr val="0033CC"/>
                </a:solidFill>
                <a:latin typeface="Times New Roman" pitchFamily="18" charset="0"/>
              </a:rPr>
              <a:t>て</a:t>
            </a:r>
            <a:r>
              <a:rPr kumimoji="1" lang="ja-JP" altLang="en-US" sz="1400" dirty="0" smtClean="0">
                <a:solidFill>
                  <a:srgbClr val="0033CC"/>
                </a:solidFill>
                <a:latin typeface="Times New Roman" pitchFamily="18" charset="0"/>
              </a:rPr>
              <a:t>いる</a:t>
            </a:r>
            <a:endParaRPr kumimoji="1" lang="en-US" altLang="ja-JP" sz="1400" dirty="0" smtClean="0">
              <a:solidFill>
                <a:srgbClr val="0033CC"/>
              </a:solidFill>
              <a:latin typeface="Times New Roman" pitchFamily="18"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930" y="1914525"/>
            <a:ext cx="60579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930" y="3848100"/>
            <a:ext cx="60579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281528"/>
      </p:ext>
    </p:extLst>
  </p:cSld>
  <p:clrMapOvr>
    <a:masterClrMapping/>
  </p:clrMapOvr>
  <p:transition spd="med">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8" name="タイトル 1"/>
          <p:cNvSpPr>
            <a:spLocks/>
          </p:cNvSpPr>
          <p:nvPr/>
        </p:nvSpPr>
        <p:spPr bwMode="auto">
          <a:xfrm>
            <a:off x="468313" y="274638"/>
            <a:ext cx="4265612" cy="346075"/>
          </a:xfrm>
          <a:prstGeom prst="rect">
            <a:avLst/>
          </a:prstGeom>
          <a:noFill/>
          <a:ln>
            <a:noFill/>
          </a:ln>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ja-JP" altLang="en-US" sz="2400" b="0" dirty="0" smtClean="0">
                <a:solidFill>
                  <a:schemeClr val="tx2"/>
                </a:solidFill>
                <a:latin typeface="ＭＳ Ｐゴシック" pitchFamily="50" charset="-128"/>
              </a:rPr>
              <a:t>全国の企業倒産③</a:t>
            </a:r>
            <a:endParaRPr kumimoji="1" lang="en-US" altLang="ja-JP" sz="2400" b="0" dirty="0">
              <a:solidFill>
                <a:schemeClr val="tx2"/>
              </a:solidFill>
              <a:latin typeface="ＭＳ Ｐゴシック" pitchFamily="50" charset="-128"/>
            </a:endParaRPr>
          </a:p>
        </p:txBody>
      </p:sp>
      <p:sp>
        <p:nvSpPr>
          <p:cNvPr id="299014" name="スライド番号プレースホルダ 5"/>
          <p:cNvSpPr txBox="1">
            <a:spLocks noGrp="1"/>
          </p:cNvSpPr>
          <p:nvPr/>
        </p:nvSpPr>
        <p:spPr bwMode="black">
          <a:xfrm>
            <a:off x="11113"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D9170A2B-4F99-40A0-9373-66CD47EB27EF}" type="slidenum">
              <a:rPr lang="ja-JP" altLang="en-US" sz="1200" b="0"/>
              <a:pPr algn="r" eaLnBrk="0" hangingPunct="0"/>
              <a:t>4</a:t>
            </a:fld>
            <a:endParaRPr lang="en-US" altLang="ja-JP" sz="1200" b="0" dirty="0"/>
          </a:p>
        </p:txBody>
      </p:sp>
      <p:sp>
        <p:nvSpPr>
          <p:cNvPr id="12" name="AutoShape 6"/>
          <p:cNvSpPr>
            <a:spLocks noChangeArrowheads="1"/>
          </p:cNvSpPr>
          <p:nvPr/>
        </p:nvSpPr>
        <p:spPr bwMode="auto">
          <a:xfrm>
            <a:off x="4019550" y="327085"/>
            <a:ext cx="2914650" cy="650391"/>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0033CC"/>
                </a:solidFill>
                <a:latin typeface="Times New Roman" pitchFamily="18" charset="0"/>
              </a:rPr>
              <a:t>◇</a:t>
            </a:r>
            <a:r>
              <a:rPr kumimoji="1" lang="ja-JP" altLang="en-US" sz="1400" dirty="0" smtClean="0">
                <a:solidFill>
                  <a:srgbClr val="0033CC"/>
                </a:solidFill>
                <a:latin typeface="Times New Roman" pitchFamily="18" charset="0"/>
              </a:rPr>
              <a:t>建設業は</a:t>
            </a:r>
            <a:r>
              <a:rPr kumimoji="1" lang="en-US" altLang="ja-JP" sz="1400" dirty="0" smtClean="0">
                <a:solidFill>
                  <a:srgbClr val="0033CC"/>
                </a:solidFill>
                <a:latin typeface="Times New Roman" pitchFamily="18" charset="0"/>
              </a:rPr>
              <a:t>26</a:t>
            </a:r>
            <a:r>
              <a:rPr kumimoji="1" lang="ja-JP" altLang="en-US" sz="1400" dirty="0" smtClean="0">
                <a:solidFill>
                  <a:srgbClr val="0033CC"/>
                </a:solidFill>
                <a:latin typeface="Times New Roman" pitchFamily="18" charset="0"/>
              </a:rPr>
              <a:t>カ月連続で減少</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0033CC"/>
                </a:solidFill>
                <a:latin typeface="Times New Roman" pitchFamily="18" charset="0"/>
              </a:rPr>
              <a:t>◇卸売・小売・サービス業他が増加</a:t>
            </a:r>
            <a:endParaRPr kumimoji="1" lang="ja-JP" altLang="en-US" sz="1400" dirty="0">
              <a:solidFill>
                <a:srgbClr val="0033CC"/>
              </a:solidFill>
              <a:latin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960" y="977476"/>
            <a:ext cx="5410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960" y="3717077"/>
            <a:ext cx="5410200"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528947"/>
      </p:ext>
    </p:extLst>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8" name="タイトル 1"/>
          <p:cNvSpPr>
            <a:spLocks/>
          </p:cNvSpPr>
          <p:nvPr/>
        </p:nvSpPr>
        <p:spPr bwMode="auto">
          <a:xfrm>
            <a:off x="468312" y="274638"/>
            <a:ext cx="2793387" cy="346075"/>
          </a:xfrm>
          <a:prstGeom prst="rect">
            <a:avLst/>
          </a:prstGeom>
          <a:noFill/>
          <a:ln>
            <a:noFill/>
          </a:ln>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r>
              <a:rPr kumimoji="1" lang="ja-JP" altLang="en-US" sz="2400" b="0" dirty="0" smtClean="0">
                <a:solidFill>
                  <a:schemeClr val="tx2"/>
                </a:solidFill>
                <a:latin typeface="ＭＳ Ｐゴシック" pitchFamily="50" charset="-128"/>
              </a:rPr>
              <a:t>全国の企業倒産④</a:t>
            </a:r>
            <a:endParaRPr kumimoji="1" lang="en-US" altLang="ja-JP" sz="2400" b="0" dirty="0">
              <a:solidFill>
                <a:schemeClr val="tx2"/>
              </a:solidFill>
              <a:latin typeface="ＭＳ Ｐゴシック" pitchFamily="50" charset="-128"/>
            </a:endParaRPr>
          </a:p>
        </p:txBody>
      </p:sp>
      <p:sp>
        <p:nvSpPr>
          <p:cNvPr id="299014" name="スライド番号プレースホルダ 5"/>
          <p:cNvSpPr txBox="1">
            <a:spLocks noGrp="1"/>
          </p:cNvSpPr>
          <p:nvPr/>
        </p:nvSpPr>
        <p:spPr bwMode="black">
          <a:xfrm>
            <a:off x="11113"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D9170A2B-4F99-40A0-9373-66CD47EB27EF}" type="slidenum">
              <a:rPr lang="ja-JP" altLang="en-US" sz="1200" b="0"/>
              <a:pPr algn="r" eaLnBrk="0" hangingPunct="0"/>
              <a:t>5</a:t>
            </a:fld>
            <a:endParaRPr lang="en-US" altLang="ja-JP" sz="1200" b="0" dirty="0"/>
          </a:p>
        </p:txBody>
      </p:sp>
      <p:graphicFrame>
        <p:nvGraphicFramePr>
          <p:cNvPr id="4" name="表 3"/>
          <p:cNvGraphicFramePr>
            <a:graphicFrameLocks noGrp="1"/>
          </p:cNvGraphicFramePr>
          <p:nvPr>
            <p:extLst>
              <p:ext uri="{D42A27DB-BD31-4B8C-83A1-F6EECF244321}">
                <p14:modId xmlns:p14="http://schemas.microsoft.com/office/powerpoint/2010/main" val="3858503014"/>
              </p:ext>
            </p:extLst>
          </p:nvPr>
        </p:nvGraphicFramePr>
        <p:xfrm>
          <a:off x="5776575" y="1911817"/>
          <a:ext cx="3026330" cy="4644558"/>
        </p:xfrm>
        <a:graphic>
          <a:graphicData uri="http://schemas.openxmlformats.org/drawingml/2006/table">
            <a:tbl>
              <a:tblPr/>
              <a:tblGrid>
                <a:gridCol w="129735"/>
                <a:gridCol w="217057"/>
                <a:gridCol w="217057"/>
                <a:gridCol w="351783"/>
                <a:gridCol w="351783"/>
                <a:gridCol w="351783"/>
                <a:gridCol w="351783"/>
                <a:gridCol w="351783"/>
                <a:gridCol w="351783"/>
                <a:gridCol w="351783"/>
              </a:tblGrid>
              <a:tr h="167799">
                <a:tc>
                  <a:txBody>
                    <a:bodyPr/>
                    <a:lstStyle/>
                    <a:p>
                      <a:pPr algn="l" fontAlgn="ctr"/>
                      <a:endParaRPr lang="ja-JP" altLang="en-US" sz="800" b="0" i="0" u="none" strike="noStrike" dirty="0">
                        <a:solidFill>
                          <a:srgbClr val="000000"/>
                        </a:solidFill>
                        <a:effectLst/>
                        <a:latin typeface="ＭＳ Ｐゴシック"/>
                      </a:endParaRPr>
                    </a:p>
                  </a:txBody>
                  <a:tcPr marL="7516" marR="7516" marT="7516" marB="0" anchor="ctr">
                    <a:lnL>
                      <a:noFill/>
                    </a:lnL>
                    <a:lnR>
                      <a:noFill/>
                    </a:lnR>
                    <a:lnT>
                      <a:noFill/>
                    </a:lnT>
                    <a:lnB>
                      <a:noFill/>
                    </a:lnB>
                  </a:tcPr>
                </a:tc>
                <a:tc gridSpan="5">
                  <a:txBody>
                    <a:bodyPr/>
                    <a:lstStyle/>
                    <a:p>
                      <a:pPr algn="l" fontAlgn="ctr"/>
                      <a:r>
                        <a:rPr lang="ja-JP" altLang="en-US" sz="800" b="0" i="0" u="none" strike="noStrike">
                          <a:solidFill>
                            <a:srgbClr val="000000"/>
                          </a:solidFill>
                          <a:effectLst/>
                          <a:latin typeface="ＭＳ Ｐゴシック"/>
                        </a:rPr>
                        <a:t>従業員数</a:t>
                      </a:r>
                      <a:r>
                        <a:rPr lang="en-US" altLang="ja-JP" sz="800" b="0" i="0" u="none" strike="noStrike">
                          <a:solidFill>
                            <a:srgbClr val="000000"/>
                          </a:solidFill>
                          <a:effectLst/>
                          <a:latin typeface="ＭＳ Ｐゴシック"/>
                        </a:rPr>
                        <a:t>10</a:t>
                      </a:r>
                      <a:r>
                        <a:rPr lang="ja-JP" altLang="en-US" sz="800" b="0" i="0" u="none" strike="noStrike">
                          <a:solidFill>
                            <a:srgbClr val="000000"/>
                          </a:solidFill>
                          <a:effectLst/>
                          <a:latin typeface="ＭＳ Ｐゴシック"/>
                        </a:rPr>
                        <a:t>人未満の倒産推移</a:t>
                      </a:r>
                    </a:p>
                  </a:txBody>
                  <a:tcPr marL="7516" marR="7516" marT="751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dirty="0">
                        <a:solidFill>
                          <a:srgbClr val="000000"/>
                        </a:solidFill>
                        <a:effectLst/>
                        <a:latin typeface="ＭＳ Ｐゴシック"/>
                      </a:endParaRPr>
                    </a:p>
                  </a:txBody>
                  <a:tcPr marL="7516" marR="7516" marT="75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516" marR="7516" marT="7516"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r>
                        <a:rPr lang="en-US" altLang="ja-JP" sz="800" b="0" i="0" u="none" strike="noStrike">
                          <a:solidFill>
                            <a:srgbClr val="000000"/>
                          </a:solidFill>
                          <a:effectLst/>
                          <a:latin typeface="ＭＳ Ｐゴシック"/>
                        </a:rPr>
                        <a:t>【</a:t>
                      </a:r>
                      <a:r>
                        <a:rPr lang="ja-JP" altLang="en-US" sz="800" b="0" i="0" u="none" strike="noStrike">
                          <a:solidFill>
                            <a:srgbClr val="000000"/>
                          </a:solidFill>
                          <a:effectLst/>
                          <a:latin typeface="ＭＳ Ｐゴシック"/>
                        </a:rPr>
                        <a:t>単位：件</a:t>
                      </a:r>
                      <a:r>
                        <a:rPr lang="en-US" altLang="ja-JP" sz="800" b="0" i="0" u="none" strike="noStrike">
                          <a:solidFill>
                            <a:srgbClr val="000000"/>
                          </a:solidFill>
                          <a:effectLst/>
                          <a:latin typeface="ＭＳ Ｐゴシック"/>
                        </a:rPr>
                        <a:t>】</a:t>
                      </a:r>
                    </a:p>
                  </a:txBody>
                  <a:tcPr marL="7516" marR="7516" marT="751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600" b="0" i="0" u="none" strike="noStrike">
                          <a:solidFill>
                            <a:srgbClr val="000000"/>
                          </a:solidFill>
                          <a:effectLst/>
                          <a:latin typeface="ＭＳ Ｐゴシック"/>
                        </a:rPr>
                        <a:t>年</a:t>
                      </a:r>
                    </a:p>
                  </a:txBody>
                  <a:tcPr marL="7516" marR="7516" marT="751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ja-JP" altLang="en-US" sz="600" b="0" i="0" u="none" strike="noStrike">
                          <a:solidFill>
                            <a:srgbClr val="000000"/>
                          </a:solidFill>
                          <a:effectLst/>
                          <a:latin typeface="ＭＳ Ｐゴシック"/>
                        </a:rPr>
                        <a:t>月</a:t>
                      </a:r>
                    </a:p>
                  </a:txBody>
                  <a:tcPr marL="7516" marR="7516" marT="751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ja-JP" altLang="en-US" sz="600" b="0" i="0" u="none" strike="noStrike">
                          <a:solidFill>
                            <a:srgbClr val="000000"/>
                          </a:solidFill>
                          <a:effectLst/>
                          <a:latin typeface="ＭＳ Ｐゴシック"/>
                        </a:rPr>
                        <a:t>建設業</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ja-JP" altLang="en-US" sz="600" b="0" i="0" u="none" strike="noStrike">
                          <a:solidFill>
                            <a:srgbClr val="000000"/>
                          </a:solidFill>
                          <a:effectLst/>
                          <a:latin typeface="ＭＳ Ｐゴシック"/>
                        </a:rPr>
                        <a:t>製造業</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ja-JP" altLang="en-US" sz="600" b="0" i="0" u="none" strike="noStrike" dirty="0">
                          <a:solidFill>
                            <a:srgbClr val="000000"/>
                          </a:solidFill>
                          <a:effectLst/>
                          <a:latin typeface="ＭＳ Ｐゴシック"/>
                        </a:rPr>
                        <a:t>卸売業</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ja-JP" altLang="en-US" sz="600" b="0" i="0" u="none" strike="noStrike" dirty="0">
                          <a:solidFill>
                            <a:srgbClr val="000000"/>
                          </a:solidFill>
                          <a:effectLst/>
                          <a:latin typeface="ＭＳ Ｐゴシック"/>
                        </a:rPr>
                        <a:t>小売業</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600" b="0" i="0" u="none" strike="noStrike">
                          <a:solidFill>
                            <a:srgbClr val="000000"/>
                          </a:solidFill>
                          <a:effectLst/>
                          <a:latin typeface="ＭＳ Ｐゴシック"/>
                        </a:rPr>
                        <a:t>サービス</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rowSpan="2">
                  <a:txBody>
                    <a:bodyPr/>
                    <a:lstStyle/>
                    <a:p>
                      <a:pPr algn="ctr" fontAlgn="ctr"/>
                      <a:r>
                        <a:rPr lang="ja-JP" altLang="en-US" sz="600" b="0" i="0" u="none" strike="noStrike">
                          <a:solidFill>
                            <a:srgbClr val="000000"/>
                          </a:solidFill>
                          <a:effectLst/>
                          <a:latin typeface="ＭＳ Ｐゴシック"/>
                        </a:rPr>
                        <a:t>その他</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ja-JP" altLang="en-US" sz="600" b="0" i="0" u="none" strike="noStrike">
                          <a:solidFill>
                            <a:srgbClr val="000000"/>
                          </a:solidFill>
                          <a:effectLst/>
                          <a:latin typeface="ＭＳ Ｐゴシック"/>
                        </a:rPr>
                        <a:t>合計</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29811">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a:solidFill>
                            <a:srgbClr val="000000"/>
                          </a:solidFill>
                          <a:effectLst/>
                          <a:latin typeface="ＭＳ Ｐゴシック"/>
                        </a:rPr>
                        <a:t>業他</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vMerge="1">
                  <a:txBody>
                    <a:bodyPr/>
                    <a:lstStyle/>
                    <a:p>
                      <a:endParaRPr kumimoji="1" lang="ja-JP" altLang="en-US"/>
                    </a:p>
                  </a:txBody>
                  <a:tcPr/>
                </a:tc>
                <a:tc vMerge="1">
                  <a:txBody>
                    <a:bodyPr/>
                    <a:lstStyle/>
                    <a:p>
                      <a:endParaRPr kumimoji="1" lang="ja-JP" altLang="en-US"/>
                    </a:p>
                  </a:txBody>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rowSpan="13">
                  <a:txBody>
                    <a:bodyPr/>
                    <a:lstStyle/>
                    <a:p>
                      <a:pPr algn="ctr" fontAlgn="ctr"/>
                      <a:r>
                        <a:rPr lang="en-US" altLang="ja-JP" sz="600" b="0" i="0" u="none" strike="noStrike">
                          <a:solidFill>
                            <a:srgbClr val="000000"/>
                          </a:solidFill>
                          <a:effectLst/>
                          <a:latin typeface="ＭＳ Ｐゴシック"/>
                        </a:rPr>
                        <a:t>2012</a:t>
                      </a:r>
                      <a:r>
                        <a:rPr lang="ja-JP" altLang="en-US" sz="600" b="0" i="0" u="none" strike="noStrike">
                          <a:solidFill>
                            <a:srgbClr val="000000"/>
                          </a:solidFill>
                          <a:effectLst/>
                          <a:latin typeface="ＭＳ Ｐゴシック"/>
                        </a:rPr>
                        <a:t>年</a:t>
                      </a:r>
                    </a:p>
                  </a:txBody>
                  <a:tcPr marL="7516" marR="7516" marT="751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a:rPr>
                        <a:t>1</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187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133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Ｐゴシック"/>
                        </a:rPr>
                        <a:t>115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186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849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2</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224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126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249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898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3</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250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146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260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990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4</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219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138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165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842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5</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224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145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123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230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136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974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6</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195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137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169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833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7</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208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132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210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861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8</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234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170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819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a:txBody>
                    <a:bodyPr/>
                    <a:lstStyle/>
                    <a:p>
                      <a:pPr algn="ctr" fontAlgn="ctr"/>
                      <a:r>
                        <a:rPr lang="en-US" altLang="ja-JP" sz="600" b="0" i="0" u="none" strike="noStrike">
                          <a:solidFill>
                            <a:srgbClr val="000000"/>
                          </a:solidFill>
                          <a:effectLst/>
                          <a:latin typeface="ＭＳ Ｐゴシック"/>
                        </a:rPr>
                        <a:t>9</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altLang="ja-JP" sz="600" b="0" i="0" u="none" strike="noStrike" dirty="0">
                          <a:solidFill>
                            <a:srgbClr val="000000"/>
                          </a:solidFill>
                          <a:effectLst/>
                          <a:latin typeface="ＭＳ Ｐゴシック"/>
                        </a:rPr>
                        <a:t>203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altLang="ja-JP" sz="600" b="0" i="0" u="none" strike="noStrike">
                          <a:solidFill>
                            <a:srgbClr val="000000"/>
                          </a:solidFill>
                          <a:effectLst/>
                          <a:latin typeface="ＭＳ Ｐゴシック"/>
                        </a:rPr>
                        <a:t>108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altLang="ja-JP" sz="600" b="0" i="0" u="none" strike="noStrike">
                          <a:solidFill>
                            <a:srgbClr val="000000"/>
                          </a:solidFill>
                          <a:effectLst/>
                          <a:latin typeface="ＭＳ Ｐゴシック"/>
                        </a:rPr>
                        <a:t>119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altLang="ja-JP" sz="600" b="0" i="0" u="none" strike="noStrike">
                          <a:solidFill>
                            <a:srgbClr val="000000"/>
                          </a:solidFill>
                          <a:effectLst/>
                          <a:latin typeface="ＭＳ Ｐゴシック"/>
                        </a:rPr>
                        <a:t>92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altLang="ja-JP" sz="600" b="0" i="0" u="none" strike="noStrike">
                          <a:solidFill>
                            <a:srgbClr val="000000"/>
                          </a:solidFill>
                          <a:effectLst/>
                          <a:latin typeface="ＭＳ Ｐゴシック"/>
                        </a:rPr>
                        <a:t>154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altLang="ja-JP" sz="600" b="0" i="0" u="none" strike="noStrike">
                          <a:solidFill>
                            <a:srgbClr val="000000"/>
                          </a:solidFill>
                          <a:effectLst/>
                          <a:latin typeface="ＭＳ Ｐゴシック"/>
                        </a:rPr>
                        <a:t>82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r" fontAlgn="ctr"/>
                      <a:r>
                        <a:rPr lang="en-US" altLang="ja-JP" sz="600" b="0" i="0" u="none" strike="noStrike">
                          <a:solidFill>
                            <a:srgbClr val="000000"/>
                          </a:solidFill>
                          <a:effectLst/>
                          <a:latin typeface="ＭＳ Ｐゴシック"/>
                        </a:rPr>
                        <a:t>758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82826">
                <a:tc rowSpan="2">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pPr algn="ctr" fontAlgn="ctr"/>
                      <a:endParaRPr lang="en-US" altLang="ja-JP" sz="600" b="0" i="0" u="none" strike="noStrike">
                        <a:solidFill>
                          <a:srgbClr val="000000"/>
                        </a:solidFill>
                        <a:effectLst/>
                        <a:latin typeface="ＭＳ Ｐゴシック"/>
                      </a:endParaRP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r" fontAlgn="ctr"/>
                      <a:endParaRPr lang="en-US" altLang="ja-JP" sz="600" b="0" i="0" u="none" strike="noStrike">
                        <a:solidFill>
                          <a:srgbClr val="000000"/>
                        </a:solidFill>
                        <a:effectLst/>
                        <a:latin typeface="ＭＳ Ｐゴシック"/>
                      </a:endParaRP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r" fontAlgn="ctr"/>
                      <a:endParaRPr lang="en-US" altLang="ja-JP" sz="600" b="0" i="0" u="none" strike="noStrike">
                        <a:solidFill>
                          <a:srgbClr val="000000"/>
                        </a:solidFill>
                        <a:effectLst/>
                        <a:latin typeface="ＭＳ Ｐゴシック"/>
                      </a:endParaRP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r" fontAlgn="ctr"/>
                      <a:endParaRPr lang="en-US" altLang="ja-JP" sz="600" b="0" i="0" u="none" strike="noStrike">
                        <a:solidFill>
                          <a:srgbClr val="000000"/>
                        </a:solidFill>
                        <a:effectLst/>
                        <a:latin typeface="ＭＳ Ｐゴシック"/>
                      </a:endParaRP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r" fontAlgn="ctr"/>
                      <a:endParaRPr lang="en-US" altLang="ja-JP" sz="600" b="0" i="0" u="none" strike="noStrike">
                        <a:solidFill>
                          <a:srgbClr val="000000"/>
                        </a:solidFill>
                        <a:effectLst/>
                        <a:latin typeface="ＭＳ Ｐゴシック"/>
                      </a:endParaRP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r" fontAlgn="ctr"/>
                      <a:endParaRPr lang="en-US" altLang="ja-JP" sz="600" b="0" i="0" u="none" strike="noStrike">
                        <a:solidFill>
                          <a:srgbClr val="000000"/>
                        </a:solidFill>
                        <a:effectLst/>
                        <a:latin typeface="ＭＳ Ｐゴシック"/>
                      </a:endParaRP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r" fontAlgn="ctr"/>
                      <a:endParaRPr lang="en-US" altLang="ja-JP" sz="600" b="0" i="0" u="none" strike="noStrike">
                        <a:solidFill>
                          <a:srgbClr val="000000"/>
                        </a:solidFill>
                        <a:effectLst/>
                        <a:latin typeface="ＭＳ Ｐゴシック"/>
                      </a:endParaRP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r" fontAlgn="ctr"/>
                      <a:endParaRPr lang="en-US" altLang="ja-JP" sz="600" b="0" i="0" u="none" strike="noStrike">
                        <a:solidFill>
                          <a:srgbClr val="000000"/>
                        </a:solidFill>
                        <a:effectLst/>
                        <a:latin typeface="ＭＳ Ｐゴシック"/>
                      </a:endParaRP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10</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209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130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191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849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11</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188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188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800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0">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12</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179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156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736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rowSpan="12">
                  <a:txBody>
                    <a:bodyPr/>
                    <a:lstStyle/>
                    <a:p>
                      <a:pPr algn="ctr" fontAlgn="ctr"/>
                      <a:r>
                        <a:rPr lang="en-US" altLang="ja-JP" sz="600" b="0" i="0" u="none" strike="noStrike">
                          <a:solidFill>
                            <a:srgbClr val="000000"/>
                          </a:solidFill>
                          <a:effectLst/>
                          <a:latin typeface="ＭＳ Ｐゴシック"/>
                        </a:rPr>
                        <a:t>2013</a:t>
                      </a:r>
                      <a:r>
                        <a:rPr lang="ja-JP" altLang="en-US" sz="600" b="0" i="0" u="none" strike="noStrike">
                          <a:solidFill>
                            <a:srgbClr val="000000"/>
                          </a:solidFill>
                          <a:effectLst/>
                          <a:latin typeface="ＭＳ Ｐゴシック"/>
                        </a:rPr>
                        <a:t>年</a:t>
                      </a:r>
                    </a:p>
                  </a:txBody>
                  <a:tcPr marL="7516" marR="7516" marT="751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a:rPr>
                        <a:t>1</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174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195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798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2</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193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184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773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3</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198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176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789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4</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169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166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731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5</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217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150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192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901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6</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162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166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747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7</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200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134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Ｐゴシック"/>
                        </a:rPr>
                        <a:t>143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203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868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8</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154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168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701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9</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151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dirty="0">
                          <a:solidFill>
                            <a:srgbClr val="000000"/>
                          </a:solidFill>
                          <a:effectLst/>
                          <a:latin typeface="ＭＳ Ｐゴシック"/>
                        </a:rPr>
                        <a:t>93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158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691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10</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193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112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125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173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800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11</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163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120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186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741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12</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127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146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648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rowSpan="12">
                  <a:txBody>
                    <a:bodyPr/>
                    <a:lstStyle/>
                    <a:p>
                      <a:pPr algn="ctr" fontAlgn="ctr"/>
                      <a:r>
                        <a:rPr lang="en-US" altLang="ja-JP" sz="600" b="0" i="0" u="none" strike="noStrike">
                          <a:solidFill>
                            <a:srgbClr val="000000"/>
                          </a:solidFill>
                          <a:effectLst/>
                          <a:latin typeface="ＭＳ Ｐゴシック"/>
                        </a:rPr>
                        <a:t>2014</a:t>
                      </a:r>
                      <a:r>
                        <a:rPr lang="ja-JP" altLang="en-US" sz="600" b="0" i="0" u="none" strike="noStrike">
                          <a:solidFill>
                            <a:srgbClr val="000000"/>
                          </a:solidFill>
                          <a:effectLst/>
                          <a:latin typeface="ＭＳ Ｐゴシック"/>
                        </a:rPr>
                        <a:t>年</a:t>
                      </a:r>
                    </a:p>
                  </a:txBody>
                  <a:tcPr marL="7516" marR="7516" marT="751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600" b="0" i="0" u="none" strike="noStrike">
                          <a:solidFill>
                            <a:srgbClr val="000000"/>
                          </a:solidFill>
                          <a:effectLst/>
                          <a:latin typeface="ＭＳ Ｐゴシック"/>
                        </a:rPr>
                        <a:t>1</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157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185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735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2</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130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93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100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164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657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3</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151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98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184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705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4</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149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87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121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116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195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110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600" b="0" i="0" u="none" strike="noStrike">
                          <a:solidFill>
                            <a:srgbClr val="000000"/>
                          </a:solidFill>
                          <a:effectLst/>
                          <a:latin typeface="ＭＳ Ｐゴシック"/>
                        </a:rPr>
                        <a:t>778 </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5</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6</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7</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8</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9</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10</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11</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5742">
                <a:tc>
                  <a:txBody>
                    <a:bodyPr/>
                    <a:lstStyle/>
                    <a:p>
                      <a:pPr algn="l" fontAlgn="ctr"/>
                      <a:endParaRPr lang="ja-JP" altLang="en-US" sz="700" b="0" i="0" u="none" strike="noStrike">
                        <a:solidFill>
                          <a:srgbClr val="000000"/>
                        </a:solidFill>
                        <a:effectLst/>
                        <a:latin typeface="ＭＳ Ｐゴシック"/>
                      </a:endParaRPr>
                    </a:p>
                  </a:txBody>
                  <a:tcPr marL="7516" marR="7516" marT="7516"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ＭＳ Ｐゴシック"/>
                        </a:rPr>
                        <a:t>12</a:t>
                      </a:r>
                    </a:p>
                  </a:txBody>
                  <a:tcPr marL="7516" marR="7516" marT="751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FFFFFF"/>
                          </a:solidFill>
                          <a:effectLst/>
                          <a:latin typeface="ＭＳ Ｐゴシック"/>
                        </a:rPr>
                        <a:t>#N/A</a:t>
                      </a:r>
                    </a:p>
                  </a:txBody>
                  <a:tcPr marL="7516" marR="7516" marT="7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01" y="1614004"/>
            <a:ext cx="4833074"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グラフ 6"/>
          <p:cNvGraphicFramePr>
            <a:graphicFrameLocks/>
          </p:cNvGraphicFramePr>
          <p:nvPr>
            <p:extLst>
              <p:ext uri="{D42A27DB-BD31-4B8C-83A1-F6EECF244321}">
                <p14:modId xmlns:p14="http://schemas.microsoft.com/office/powerpoint/2010/main" val="1677622676"/>
              </p:ext>
            </p:extLst>
          </p:nvPr>
        </p:nvGraphicFramePr>
        <p:xfrm>
          <a:off x="419100" y="3640001"/>
          <a:ext cx="5357475" cy="2916374"/>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6"/>
          <p:cNvSpPr>
            <a:spLocks noChangeArrowheads="1"/>
          </p:cNvSpPr>
          <p:nvPr/>
        </p:nvSpPr>
        <p:spPr bwMode="auto">
          <a:xfrm>
            <a:off x="3261698" y="620713"/>
            <a:ext cx="4129701" cy="924508"/>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0033CC"/>
                </a:solidFill>
                <a:latin typeface="Times New Roman" pitchFamily="18" charset="0"/>
              </a:rPr>
              <a:t>◇</a:t>
            </a:r>
            <a:r>
              <a:rPr kumimoji="1" lang="ja-JP" altLang="en-US" sz="1400" dirty="0" smtClean="0">
                <a:solidFill>
                  <a:srgbClr val="0033CC"/>
                </a:solidFill>
                <a:latin typeface="Times New Roman" pitchFamily="18" charset="0"/>
              </a:rPr>
              <a:t>従業員数</a:t>
            </a:r>
            <a:r>
              <a:rPr kumimoji="1" lang="en-US" altLang="ja-JP" sz="1400" dirty="0" smtClean="0">
                <a:solidFill>
                  <a:srgbClr val="0033CC"/>
                </a:solidFill>
                <a:latin typeface="Times New Roman" pitchFamily="18" charset="0"/>
              </a:rPr>
              <a:t>10</a:t>
            </a:r>
            <a:r>
              <a:rPr kumimoji="1" lang="ja-JP" altLang="en-US" sz="1400" dirty="0" smtClean="0">
                <a:solidFill>
                  <a:srgbClr val="0033CC"/>
                </a:solidFill>
                <a:latin typeface="Times New Roman" pitchFamily="18" charset="0"/>
              </a:rPr>
              <a:t>人未満が倒産全体の</a:t>
            </a:r>
            <a:r>
              <a:rPr kumimoji="1" lang="en-US" altLang="ja-JP" sz="1400" dirty="0" smtClean="0">
                <a:solidFill>
                  <a:srgbClr val="0033CC"/>
                </a:solidFill>
                <a:latin typeface="Times New Roman" pitchFamily="18" charset="0"/>
              </a:rPr>
              <a:t>85.1</a:t>
            </a:r>
            <a:r>
              <a:rPr kumimoji="1" lang="ja-JP" altLang="en-US" sz="1400" dirty="0" smtClean="0">
                <a:solidFill>
                  <a:srgbClr val="0033CC"/>
                </a:solidFill>
                <a:latin typeface="Times New Roman" pitchFamily="18" charset="0"/>
              </a:rPr>
              <a:t>％を占める</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0033CC"/>
                </a:solidFill>
                <a:latin typeface="Times New Roman" pitchFamily="18" charset="0"/>
              </a:rPr>
              <a:t>◇流通業・サービス業他で増加</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FF5050"/>
                </a:solidFill>
                <a:latin typeface="Times New Roman" pitchFamily="18" charset="0"/>
              </a:rPr>
              <a:t>⇒　倒産は小・零細規模の企業を中心に推移</a:t>
            </a:r>
            <a:endParaRPr kumimoji="1" lang="ja-JP" altLang="en-US" sz="1400" dirty="0">
              <a:solidFill>
                <a:srgbClr val="FF5050"/>
              </a:solidFill>
              <a:latin typeface="Times New Roman" pitchFamily="18" charset="0"/>
            </a:endParaRPr>
          </a:p>
        </p:txBody>
      </p:sp>
    </p:spTree>
    <p:extLst>
      <p:ext uri="{BB962C8B-B14F-4D97-AF65-F5344CB8AC3E}">
        <p14:creationId xmlns:p14="http://schemas.microsoft.com/office/powerpoint/2010/main" val="1745528947"/>
      </p:ext>
    </p:extLst>
  </p:cSld>
  <p:clrMapOvr>
    <a:masterClrMapping/>
  </p:clrMapOvr>
  <p:transition spd="med">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7"/>
          <p:cNvSpPr>
            <a:spLocks noChangeArrowheads="1"/>
          </p:cNvSpPr>
          <p:nvPr/>
        </p:nvSpPr>
        <p:spPr bwMode="auto">
          <a:xfrm>
            <a:off x="539750" y="280988"/>
            <a:ext cx="3619500" cy="517525"/>
          </a:xfrm>
          <a:prstGeom prst="rect">
            <a:avLst/>
          </a:prstGeom>
          <a:noFill/>
          <a:ln>
            <a:noFill/>
          </a:ln>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defRPr/>
            </a:pPr>
            <a:r>
              <a:rPr kumimoji="1" lang="ja-JP" altLang="en-US" sz="2400" b="0" dirty="0">
                <a:latin typeface="+mj-ea"/>
                <a:ea typeface="+mj-ea"/>
              </a:rPr>
              <a:t>休廃業・解散の推移 </a:t>
            </a:r>
            <a:r>
              <a:rPr kumimoji="1" lang="ja-JP" altLang="en-US" sz="2400" b="0" dirty="0" smtClean="0">
                <a:latin typeface="+mj-ea"/>
                <a:ea typeface="+mj-ea"/>
              </a:rPr>
              <a:t>①</a:t>
            </a:r>
            <a:endParaRPr kumimoji="1" lang="en-US" altLang="ja-JP" sz="2400" b="0" dirty="0">
              <a:latin typeface="+mj-ea"/>
              <a:ea typeface="+mj-ea"/>
            </a:endParaRPr>
          </a:p>
        </p:txBody>
      </p:sp>
      <p:sp>
        <p:nvSpPr>
          <p:cNvPr id="309255"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FCE07ACE-ABBB-4581-8650-132911D3627A}" type="slidenum">
              <a:rPr lang="ja-JP" altLang="en-US" sz="1200" b="0"/>
              <a:pPr algn="r" eaLnBrk="0" hangingPunct="0"/>
              <a:t>6</a:t>
            </a:fld>
            <a:endParaRPr lang="en-US" altLang="ja-JP" sz="1200" b="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3945730"/>
            <a:ext cx="25336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31" y="1508917"/>
            <a:ext cx="3646488"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5619" y="1467642"/>
            <a:ext cx="4319587"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5454" y="3987004"/>
            <a:ext cx="4319587"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6"/>
          <p:cNvSpPr>
            <a:spLocks noChangeArrowheads="1"/>
          </p:cNvSpPr>
          <p:nvPr/>
        </p:nvSpPr>
        <p:spPr bwMode="auto">
          <a:xfrm>
            <a:off x="3714750" y="757771"/>
            <a:ext cx="4810125" cy="650391"/>
          </a:xfrm>
          <a:prstGeom prst="flowChartAlternateProcess">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pPr>
            <a:r>
              <a:rPr kumimoji="1" lang="en-US" altLang="ja-JP" sz="1400" dirty="0" smtClean="0">
                <a:solidFill>
                  <a:srgbClr val="0033CC"/>
                </a:solidFill>
                <a:latin typeface="Times New Roman" pitchFamily="18" charset="0"/>
              </a:rPr>
              <a:t>◇</a:t>
            </a:r>
            <a:r>
              <a:rPr kumimoji="1" lang="ja-JP" altLang="en-US" sz="1400" dirty="0" smtClean="0">
                <a:solidFill>
                  <a:srgbClr val="0033CC"/>
                </a:solidFill>
                <a:latin typeface="Times New Roman" pitchFamily="18" charset="0"/>
              </a:rPr>
              <a:t>倒産と休廃業の合計は</a:t>
            </a:r>
            <a:r>
              <a:rPr kumimoji="1" lang="en-US" altLang="ja-JP" sz="1400" dirty="0" smtClean="0">
                <a:solidFill>
                  <a:srgbClr val="0033CC"/>
                </a:solidFill>
                <a:latin typeface="Times New Roman" pitchFamily="18" charset="0"/>
              </a:rPr>
              <a:t>2008</a:t>
            </a:r>
            <a:r>
              <a:rPr kumimoji="1" lang="ja-JP" altLang="en-US" sz="1400" dirty="0" smtClean="0">
                <a:solidFill>
                  <a:srgbClr val="0033CC"/>
                </a:solidFill>
                <a:latin typeface="Times New Roman" pitchFamily="18" charset="0"/>
              </a:rPr>
              <a:t>年以降、約</a:t>
            </a:r>
            <a:r>
              <a:rPr kumimoji="1" lang="en-US" altLang="ja-JP" sz="1400" dirty="0" smtClean="0">
                <a:solidFill>
                  <a:srgbClr val="0033CC"/>
                </a:solidFill>
                <a:latin typeface="Times New Roman" pitchFamily="18" charset="0"/>
              </a:rPr>
              <a:t>4</a:t>
            </a:r>
            <a:r>
              <a:rPr kumimoji="1" lang="ja-JP" altLang="en-US" sz="1400" dirty="0" smtClean="0">
                <a:solidFill>
                  <a:srgbClr val="0033CC"/>
                </a:solidFill>
                <a:latin typeface="Times New Roman" pitchFamily="18" charset="0"/>
              </a:rPr>
              <a:t>万件で高止まり</a:t>
            </a:r>
            <a:endParaRPr kumimoji="1" lang="en-US" altLang="ja-JP" sz="1400" dirty="0" smtClean="0">
              <a:solidFill>
                <a:srgbClr val="0033CC"/>
              </a:solidFill>
              <a:latin typeface="Times New Roman" pitchFamily="18" charset="0"/>
            </a:endParaRPr>
          </a:p>
          <a:p>
            <a:pPr algn="l" eaLnBrk="0" hangingPunct="0">
              <a:lnSpc>
                <a:spcPct val="115000"/>
              </a:lnSpc>
            </a:pPr>
            <a:r>
              <a:rPr kumimoji="1" lang="ja-JP" altLang="en-US" sz="1400" dirty="0" smtClean="0">
                <a:solidFill>
                  <a:srgbClr val="FF5050"/>
                </a:solidFill>
                <a:latin typeface="Times New Roman" pitchFamily="18" charset="0"/>
              </a:rPr>
              <a:t>⇒　休廃業は年間倒産の約</a:t>
            </a:r>
            <a:r>
              <a:rPr kumimoji="1" lang="en-US" altLang="ja-JP" sz="1400" dirty="0" smtClean="0">
                <a:solidFill>
                  <a:srgbClr val="FF5050"/>
                </a:solidFill>
                <a:latin typeface="Times New Roman" pitchFamily="18" charset="0"/>
              </a:rPr>
              <a:t>2.6</a:t>
            </a:r>
            <a:r>
              <a:rPr kumimoji="1" lang="ja-JP" altLang="en-US" sz="1400" dirty="0" smtClean="0">
                <a:solidFill>
                  <a:srgbClr val="FF5050"/>
                </a:solidFill>
                <a:latin typeface="Times New Roman" pitchFamily="18" charset="0"/>
              </a:rPr>
              <a:t>倍、過去</a:t>
            </a:r>
            <a:r>
              <a:rPr kumimoji="1" lang="en-US" altLang="ja-JP" sz="1400" dirty="0" smtClean="0">
                <a:solidFill>
                  <a:srgbClr val="FF5050"/>
                </a:solidFill>
                <a:latin typeface="Times New Roman" pitchFamily="18" charset="0"/>
              </a:rPr>
              <a:t>10</a:t>
            </a:r>
            <a:r>
              <a:rPr kumimoji="1" lang="ja-JP" altLang="en-US" sz="1400" dirty="0" smtClean="0">
                <a:solidFill>
                  <a:srgbClr val="FF5050"/>
                </a:solidFill>
                <a:latin typeface="Times New Roman" pitchFamily="18" charset="0"/>
              </a:rPr>
              <a:t>年間で最多を記録</a:t>
            </a:r>
            <a:endParaRPr kumimoji="1" lang="ja-JP" altLang="en-US" sz="1400" dirty="0">
              <a:solidFill>
                <a:srgbClr val="FF5050"/>
              </a:solidFill>
              <a:latin typeface="Times New Roman" pitchFamily="18" charset="0"/>
            </a:endParaRPr>
          </a:p>
        </p:txBody>
      </p:sp>
    </p:spTree>
  </p:cSld>
  <p:clrMapOvr>
    <a:masterClrMapping/>
  </p:clrMapOvr>
  <p:transition spd="med">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2"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D5FF526-C135-4039-8BAA-2648B3A1365A}" type="slidenum">
              <a:rPr lang="ja-JP" altLang="en-US" sz="1200" b="0"/>
              <a:pPr algn="r" eaLnBrk="0" hangingPunct="0"/>
              <a:t>7</a:t>
            </a:fld>
            <a:endParaRPr lang="en-US" altLang="ja-JP" sz="1200" b="0" dirty="0"/>
          </a:p>
        </p:txBody>
      </p:sp>
      <p:sp>
        <p:nvSpPr>
          <p:cNvPr id="9" name="Rectangle 7"/>
          <p:cNvSpPr>
            <a:spLocks noChangeArrowheads="1"/>
          </p:cNvSpPr>
          <p:nvPr/>
        </p:nvSpPr>
        <p:spPr bwMode="auto">
          <a:xfrm>
            <a:off x="539750" y="280988"/>
            <a:ext cx="3619500" cy="517525"/>
          </a:xfrm>
          <a:prstGeom prst="rect">
            <a:avLst/>
          </a:prstGeom>
          <a:noFill/>
          <a:ln>
            <a:noFill/>
          </a:ln>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eaLnBrk="0" hangingPunct="0">
              <a:lnSpc>
                <a:spcPct val="115000"/>
              </a:lnSpc>
              <a:defRPr/>
            </a:pPr>
            <a:r>
              <a:rPr kumimoji="1" lang="ja-JP" altLang="en-US" sz="2400" b="0" dirty="0">
                <a:latin typeface="+mj-ea"/>
                <a:ea typeface="+mj-ea"/>
              </a:rPr>
              <a:t>休廃業・解散の推移 ②</a:t>
            </a:r>
            <a:endParaRPr kumimoji="1" lang="en-US" altLang="ja-JP" sz="2400" b="0" dirty="0">
              <a:latin typeface="+mj-ea"/>
              <a:ea typeface="+mj-ea"/>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1400171"/>
            <a:ext cx="37338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975" y="4220366"/>
            <a:ext cx="3733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3747" r="8015"/>
          <a:stretch>
            <a:fillRect/>
          </a:stretch>
        </p:blipFill>
        <p:spPr bwMode="auto">
          <a:xfrm>
            <a:off x="5568950" y="4126702"/>
            <a:ext cx="2509837"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923" r="23981" b="6917"/>
          <a:stretch/>
        </p:blipFill>
        <p:spPr bwMode="auto">
          <a:xfrm>
            <a:off x="5473700" y="1469549"/>
            <a:ext cx="2510150" cy="23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62135"/>
          <a:stretch>
            <a:fillRect/>
          </a:stretch>
        </p:blipFill>
        <p:spPr bwMode="auto">
          <a:xfrm>
            <a:off x="1331913" y="1125538"/>
            <a:ext cx="6769100"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62135"/>
          <a:stretch>
            <a:fillRect/>
          </a:stretch>
        </p:blipFill>
        <p:spPr bwMode="auto">
          <a:xfrm>
            <a:off x="1331913" y="3789363"/>
            <a:ext cx="6769100"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44" name="Rectangle 4"/>
          <p:cNvSpPr>
            <a:spLocks noChangeArrowheads="1"/>
          </p:cNvSpPr>
          <p:nvPr/>
        </p:nvSpPr>
        <p:spPr bwMode="auto">
          <a:xfrm>
            <a:off x="395288" y="908050"/>
            <a:ext cx="19431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buFontTx/>
              <a:buNone/>
            </a:pPr>
            <a:r>
              <a:rPr lang="en-US" altLang="ja-JP" sz="1400" b="0"/>
              <a:t>【 </a:t>
            </a:r>
            <a:r>
              <a:rPr lang="ja-JP" altLang="en-US" sz="1400" b="0"/>
              <a:t>消費税導入 </a:t>
            </a:r>
            <a:r>
              <a:rPr lang="en-US" altLang="ja-JP" sz="1400" b="0"/>
              <a:t>3</a:t>
            </a:r>
            <a:r>
              <a:rPr lang="ja-JP" altLang="en-US" sz="1400" b="0"/>
              <a:t>％ </a:t>
            </a:r>
            <a:r>
              <a:rPr lang="en-US" altLang="ja-JP" sz="1400" b="0"/>
              <a:t>】</a:t>
            </a:r>
          </a:p>
        </p:txBody>
      </p:sp>
      <p:sp>
        <p:nvSpPr>
          <p:cNvPr id="266245" name="Rectangle 5"/>
          <p:cNvSpPr>
            <a:spLocks noChangeArrowheads="1"/>
          </p:cNvSpPr>
          <p:nvPr/>
        </p:nvSpPr>
        <p:spPr bwMode="auto">
          <a:xfrm>
            <a:off x="395288" y="3644900"/>
            <a:ext cx="2808287"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buFontTx/>
              <a:buNone/>
            </a:pPr>
            <a:r>
              <a:rPr lang="en-US" altLang="ja-JP" sz="1400" b="0"/>
              <a:t>【 </a:t>
            </a:r>
            <a:r>
              <a:rPr lang="ja-JP" altLang="en-US" sz="1400" b="0"/>
              <a:t>消費税率 </a:t>
            </a:r>
            <a:r>
              <a:rPr lang="en-US" altLang="ja-JP" sz="1400" b="0"/>
              <a:t>3</a:t>
            </a:r>
            <a:r>
              <a:rPr lang="ja-JP" altLang="en-US" sz="1400" b="0"/>
              <a:t>％ </a:t>
            </a:r>
            <a:r>
              <a:rPr lang="en-US" altLang="ja-JP" sz="1400" b="0"/>
              <a:t>⇒ 5</a:t>
            </a:r>
            <a:r>
              <a:rPr lang="ja-JP" altLang="en-US" sz="1400" b="0"/>
              <a:t>％ </a:t>
            </a:r>
            <a:r>
              <a:rPr lang="en-US" altLang="ja-JP" sz="1400" b="0"/>
              <a:t>】</a:t>
            </a:r>
          </a:p>
        </p:txBody>
      </p:sp>
      <p:sp>
        <p:nvSpPr>
          <p:cNvPr id="266246" name="タイトル 1"/>
          <p:cNvSpPr>
            <a:spLocks/>
          </p:cNvSpPr>
          <p:nvPr/>
        </p:nvSpPr>
        <p:spPr bwMode="auto">
          <a:xfrm>
            <a:off x="468313" y="274638"/>
            <a:ext cx="56880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kumimoji="1" sz="2800">
                <a:solidFill>
                  <a:schemeClr val="tx2"/>
                </a:solidFill>
                <a:latin typeface="HGP創英角ｺﾞｼｯｸUB" pitchFamily="50" charset="-128"/>
                <a:ea typeface="ＭＳ Ｐゴシック" pitchFamily="50" charset="-128"/>
              </a:defRPr>
            </a:lvl1pPr>
            <a:lvl2pPr algn="l" eaLnBrk="0" hangingPunct="0">
              <a:defRPr kumimoji="1" sz="2800">
                <a:solidFill>
                  <a:schemeClr val="tx2"/>
                </a:solidFill>
                <a:latin typeface="HGP創英角ｺﾞｼｯｸUB" pitchFamily="50" charset="-128"/>
                <a:ea typeface="ＭＳ Ｐゴシック" pitchFamily="50" charset="-128"/>
              </a:defRPr>
            </a:lvl2pPr>
            <a:lvl3pPr algn="l" eaLnBrk="0" hangingPunct="0">
              <a:defRPr kumimoji="1" sz="2800">
                <a:solidFill>
                  <a:schemeClr val="tx2"/>
                </a:solidFill>
                <a:latin typeface="HGP創英角ｺﾞｼｯｸUB" pitchFamily="50" charset="-128"/>
                <a:ea typeface="ＭＳ Ｐゴシック" pitchFamily="50" charset="-128"/>
              </a:defRPr>
            </a:lvl3pPr>
            <a:lvl4pPr algn="l" eaLnBrk="0" hangingPunct="0">
              <a:defRPr kumimoji="1" sz="2800">
                <a:solidFill>
                  <a:schemeClr val="tx2"/>
                </a:solidFill>
                <a:latin typeface="HGP創英角ｺﾞｼｯｸUB" pitchFamily="50" charset="-128"/>
                <a:ea typeface="ＭＳ Ｐゴシック" pitchFamily="50" charset="-128"/>
              </a:defRPr>
            </a:lvl4pPr>
            <a:lvl5pPr algn="l" eaLnBrk="0" hangingPunct="0">
              <a:defRPr kumimoji="1" sz="2800">
                <a:solidFill>
                  <a:schemeClr val="tx2"/>
                </a:solidFill>
                <a:latin typeface="HGP創英角ｺﾞｼｯｸUB" pitchFamily="50" charset="-128"/>
                <a:ea typeface="ＭＳ Ｐゴシック" pitchFamily="50" charset="-128"/>
              </a:defRPr>
            </a:lvl5pPr>
            <a:lvl6pPr marL="4572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6pPr>
            <a:lvl7pPr marL="9144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7pPr>
            <a:lvl8pPr marL="13716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8pPr>
            <a:lvl9pPr marL="1828800" eaLnBrk="0" fontAlgn="base" hangingPunct="0">
              <a:spcBef>
                <a:spcPct val="0"/>
              </a:spcBef>
              <a:spcAft>
                <a:spcPct val="0"/>
              </a:spcAft>
              <a:defRPr kumimoji="1" sz="2800">
                <a:solidFill>
                  <a:schemeClr val="tx2"/>
                </a:solidFill>
                <a:latin typeface="HGP創英角ｺﾞｼｯｸUB" pitchFamily="50" charset="-128"/>
                <a:ea typeface="ＭＳ Ｐゴシック" pitchFamily="50" charset="-128"/>
              </a:defRPr>
            </a:lvl9pPr>
          </a:lstStyle>
          <a:p>
            <a:r>
              <a:rPr lang="ja-JP" altLang="en-US" b="0" dirty="0"/>
              <a:t>消費税導入と引き上げ時の倒産動向</a:t>
            </a:r>
            <a:endParaRPr lang="en-US" altLang="ja-JP" b="0" dirty="0"/>
          </a:p>
        </p:txBody>
      </p:sp>
      <p:sp>
        <p:nvSpPr>
          <p:cNvPr id="266247" name="テキスト ボックス 2"/>
          <p:cNvSpPr txBox="1">
            <a:spLocks noChangeArrowheads="1"/>
          </p:cNvSpPr>
          <p:nvPr/>
        </p:nvSpPr>
        <p:spPr bwMode="auto">
          <a:xfrm>
            <a:off x="6156325" y="6421438"/>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r>
              <a:rPr kumimoji="1" lang="en-US" altLang="ja-JP" sz="1000" b="0"/>
              <a:t>【</a:t>
            </a:r>
            <a:r>
              <a:rPr kumimoji="1" lang="ja-JP" altLang="en-US" sz="1000" b="0"/>
              <a:t>資料：東京商工リサーチ</a:t>
            </a:r>
            <a:r>
              <a:rPr kumimoji="1" lang="en-US" altLang="ja-JP" sz="1000" b="0"/>
              <a:t>】</a:t>
            </a:r>
          </a:p>
        </p:txBody>
      </p:sp>
      <p:sp>
        <p:nvSpPr>
          <p:cNvPr id="266248"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E944EF55-0984-4CBC-9A10-5F256657AC80}" type="slidenum">
              <a:rPr lang="ja-JP" altLang="en-US" sz="1200" b="0"/>
              <a:pPr algn="r" eaLnBrk="0" hangingPunct="0"/>
              <a:t>8</a:t>
            </a:fld>
            <a:endParaRPr lang="en-US" altLang="ja-JP" sz="1200" b="0"/>
          </a:p>
        </p:txBody>
      </p:sp>
    </p:spTree>
    <p:extLst>
      <p:ext uri="{BB962C8B-B14F-4D97-AF65-F5344CB8AC3E}">
        <p14:creationId xmlns:p14="http://schemas.microsoft.com/office/powerpoint/2010/main" val="3407796808"/>
      </p:ext>
    </p:extLst>
  </p:cSld>
  <p:clrMapOvr>
    <a:masterClrMapping/>
  </p:clrMapOvr>
  <p:transition spd="med">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タイトル 1"/>
          <p:cNvSpPr>
            <a:spLocks noGrp="1"/>
          </p:cNvSpPr>
          <p:nvPr>
            <p:ph type="title" idx="4294967295"/>
          </p:nvPr>
        </p:nvSpPr>
        <p:spPr>
          <a:xfrm>
            <a:off x="446088" y="274638"/>
            <a:ext cx="4410075" cy="346075"/>
          </a:xfrm>
        </p:spPr>
        <p:txBody>
          <a:bodyPr lIns="0" tIns="0" rIns="0" bIns="0" anchor="t"/>
          <a:lstStyle/>
          <a:p>
            <a:pPr>
              <a:defRPr/>
            </a:pPr>
            <a:r>
              <a:rPr lang="en-US" altLang="ja-JP" sz="2400" dirty="0" smtClean="0">
                <a:latin typeface="+mj-ea"/>
              </a:rPr>
              <a:t>2011</a:t>
            </a:r>
            <a:r>
              <a:rPr lang="ja-JP" altLang="en-US" sz="2400" dirty="0" smtClean="0">
                <a:latin typeface="+mj-ea"/>
              </a:rPr>
              <a:t>年度「赤字法人率」</a:t>
            </a:r>
            <a:endParaRPr lang="en-US" altLang="ja-JP" sz="2400" dirty="0" smtClean="0">
              <a:latin typeface="+mj-ea"/>
            </a:endParaRPr>
          </a:p>
        </p:txBody>
      </p:sp>
      <p:sp>
        <p:nvSpPr>
          <p:cNvPr id="313347" name="スライド番号プレースホルダ 5"/>
          <p:cNvSpPr txBox="1">
            <a:spLocks noGrp="1"/>
          </p:cNvSpPr>
          <p:nvPr/>
        </p:nvSpPr>
        <p:spPr bwMode="black">
          <a:xfrm>
            <a:off x="0" y="6556375"/>
            <a:ext cx="914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r" eaLnBrk="0" hangingPunct="0"/>
            <a:fld id="{F34AF994-EA8D-49BD-A324-F318F09CBA29}" type="slidenum">
              <a:rPr lang="ja-JP" altLang="en-US" sz="1200" b="0"/>
              <a:pPr algn="r" eaLnBrk="0" hangingPunct="0"/>
              <a:t>9</a:t>
            </a:fld>
            <a:endParaRPr lang="en-US" altLang="ja-JP" sz="1200" b="0" dirty="0"/>
          </a:p>
        </p:txBody>
      </p:sp>
      <p:sp>
        <p:nvSpPr>
          <p:cNvPr id="313348" name="テキスト ボックス 1"/>
          <p:cNvSpPr txBox="1">
            <a:spLocks noChangeArrowheads="1"/>
          </p:cNvSpPr>
          <p:nvPr/>
        </p:nvSpPr>
        <p:spPr bwMode="auto">
          <a:xfrm>
            <a:off x="5734050" y="6275388"/>
            <a:ext cx="28956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50" charset="-128"/>
              </a:defRPr>
            </a:lvl1pPr>
            <a:lvl2pPr marL="742950" indent="-285750">
              <a:defRPr sz="2000" b="1">
                <a:solidFill>
                  <a:schemeClr val="tx1"/>
                </a:solidFill>
                <a:latin typeface="Arial" charset="0"/>
                <a:ea typeface="ＭＳ Ｐゴシック" pitchFamily="50" charset="-128"/>
              </a:defRPr>
            </a:lvl2pPr>
            <a:lvl3pPr marL="1143000" indent="-228600">
              <a:defRPr sz="2000" b="1">
                <a:solidFill>
                  <a:schemeClr val="tx1"/>
                </a:solidFill>
                <a:latin typeface="Arial" charset="0"/>
                <a:ea typeface="ＭＳ Ｐゴシック" pitchFamily="50" charset="-128"/>
              </a:defRPr>
            </a:lvl3pPr>
            <a:lvl4pPr marL="1600200" indent="-228600">
              <a:defRPr sz="2000" b="1">
                <a:solidFill>
                  <a:schemeClr val="tx1"/>
                </a:solidFill>
                <a:latin typeface="Arial" charset="0"/>
                <a:ea typeface="ＭＳ Ｐゴシック" pitchFamily="50" charset="-128"/>
              </a:defRPr>
            </a:lvl4pPr>
            <a:lvl5pPr marL="2057400" indent="-228600">
              <a:defRPr sz="2000" b="1">
                <a:solidFill>
                  <a:schemeClr val="tx1"/>
                </a:solidFill>
                <a:latin typeface="Arial" charset="0"/>
                <a:ea typeface="ＭＳ Ｐゴシック" pitchFamily="50" charset="-128"/>
              </a:defRPr>
            </a:lvl5pPr>
            <a:lvl6pPr marL="2514600" indent="-228600" algn="ctr" fontAlgn="base">
              <a:spcBef>
                <a:spcPct val="0"/>
              </a:spcBef>
              <a:spcAft>
                <a:spcPct val="0"/>
              </a:spcAft>
              <a:defRPr sz="2000" b="1">
                <a:solidFill>
                  <a:schemeClr val="tx1"/>
                </a:solidFill>
                <a:latin typeface="Arial" charset="0"/>
                <a:ea typeface="ＭＳ Ｐゴシック" pitchFamily="50" charset="-128"/>
              </a:defRPr>
            </a:lvl6pPr>
            <a:lvl7pPr marL="2971800" indent="-228600" algn="ctr" fontAlgn="base">
              <a:spcBef>
                <a:spcPct val="0"/>
              </a:spcBef>
              <a:spcAft>
                <a:spcPct val="0"/>
              </a:spcAft>
              <a:defRPr sz="2000" b="1">
                <a:solidFill>
                  <a:schemeClr val="tx1"/>
                </a:solidFill>
                <a:latin typeface="Arial" charset="0"/>
                <a:ea typeface="ＭＳ Ｐゴシック" pitchFamily="50" charset="-128"/>
              </a:defRPr>
            </a:lvl7pPr>
            <a:lvl8pPr marL="3429000" indent="-228600" algn="ctr" fontAlgn="base">
              <a:spcBef>
                <a:spcPct val="0"/>
              </a:spcBef>
              <a:spcAft>
                <a:spcPct val="0"/>
              </a:spcAft>
              <a:defRPr sz="2000" b="1">
                <a:solidFill>
                  <a:schemeClr val="tx1"/>
                </a:solidFill>
                <a:latin typeface="Arial" charset="0"/>
                <a:ea typeface="ＭＳ Ｐゴシック" pitchFamily="50" charset="-128"/>
              </a:defRPr>
            </a:lvl8pPr>
            <a:lvl9pPr marL="3886200" indent="-228600" algn="ctr" fontAlgn="base">
              <a:spcBef>
                <a:spcPct val="0"/>
              </a:spcBef>
              <a:spcAft>
                <a:spcPct val="0"/>
              </a:spcAft>
              <a:defRPr sz="2000" b="1">
                <a:solidFill>
                  <a:schemeClr val="tx1"/>
                </a:solidFill>
                <a:latin typeface="Arial" charset="0"/>
                <a:ea typeface="ＭＳ Ｐゴシック" pitchFamily="50" charset="-128"/>
              </a:defRPr>
            </a:lvl9pPr>
          </a:lstStyle>
          <a:p>
            <a:pPr algn="l">
              <a:lnSpc>
                <a:spcPct val="115000"/>
              </a:lnSpc>
            </a:pPr>
            <a:r>
              <a:rPr kumimoji="1" lang="ja-JP" altLang="en-US" sz="900" b="0" dirty="0">
                <a:solidFill>
                  <a:srgbClr val="333333"/>
                </a:solidFill>
              </a:rPr>
              <a:t>資料：</a:t>
            </a:r>
            <a:r>
              <a:rPr kumimoji="1" lang="en-US" altLang="ja-JP" sz="900" b="0" dirty="0">
                <a:solidFill>
                  <a:srgbClr val="333333"/>
                </a:solidFill>
              </a:rPr>
              <a:t>2013</a:t>
            </a:r>
            <a:r>
              <a:rPr kumimoji="1" lang="ja-JP" altLang="en-US" sz="900" b="0" dirty="0">
                <a:solidFill>
                  <a:srgbClr val="333333"/>
                </a:solidFill>
              </a:rPr>
              <a:t>年</a:t>
            </a:r>
            <a:r>
              <a:rPr kumimoji="1" lang="en-US" altLang="ja-JP" sz="900" b="0" dirty="0">
                <a:solidFill>
                  <a:srgbClr val="333333"/>
                </a:solidFill>
              </a:rPr>
              <a:t>6</a:t>
            </a:r>
            <a:r>
              <a:rPr kumimoji="1" lang="ja-JP" altLang="en-US" sz="900" b="0" dirty="0">
                <a:solidFill>
                  <a:srgbClr val="333333"/>
                </a:solidFill>
              </a:rPr>
              <a:t>月公表の国税庁統計年報（</a:t>
            </a:r>
            <a:r>
              <a:rPr kumimoji="1" lang="en-US" altLang="ja-JP" sz="900" b="0" dirty="0">
                <a:solidFill>
                  <a:srgbClr val="333333"/>
                </a:solidFill>
              </a:rPr>
              <a:t>2011</a:t>
            </a:r>
            <a:r>
              <a:rPr kumimoji="1" lang="ja-JP" altLang="en-US" sz="900" b="0" dirty="0">
                <a:solidFill>
                  <a:srgbClr val="333333"/>
                </a:solidFill>
              </a:rPr>
              <a:t>年度版）</a:t>
            </a:r>
          </a:p>
        </p:txBody>
      </p:sp>
      <p:sp>
        <p:nvSpPr>
          <p:cNvPr id="11" name="角丸四角形 10"/>
          <p:cNvSpPr/>
          <p:nvPr/>
        </p:nvSpPr>
        <p:spPr bwMode="auto">
          <a:xfrm>
            <a:off x="304800" y="3657600"/>
            <a:ext cx="2081213" cy="252413"/>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lIns="36000" rIns="36000" anchor="ctr"/>
          <a:lstStyle/>
          <a:p>
            <a:pPr eaLnBrk="0" hangingPunct="0">
              <a:defRPr/>
            </a:pPr>
            <a:r>
              <a:rPr kumimoji="1" lang="ja-JP" altLang="en-US" b="0" dirty="0">
                <a:latin typeface="HG丸ｺﾞｼｯｸM-PRO" pitchFamily="50" charset="-128"/>
                <a:ea typeface="HG丸ｺﾞｼｯｸM-PRO" pitchFamily="50" charset="-128"/>
              </a:rPr>
              <a:t>産業別赤字法人率</a:t>
            </a:r>
            <a:endParaRPr kumimoji="1" lang="en-US" altLang="ja-JP" b="0" dirty="0">
              <a:latin typeface="HG丸ｺﾞｼｯｸM-PRO" pitchFamily="50" charset="-128"/>
              <a:ea typeface="HG丸ｺﾞｼｯｸM-PRO" pitchFamily="50" charset="-128"/>
            </a:endParaRPr>
          </a:p>
        </p:txBody>
      </p:sp>
      <p:sp>
        <p:nvSpPr>
          <p:cNvPr id="12" name="角丸四角形 11"/>
          <p:cNvSpPr/>
          <p:nvPr/>
        </p:nvSpPr>
        <p:spPr bwMode="auto">
          <a:xfrm>
            <a:off x="5867400" y="3657600"/>
            <a:ext cx="1800225" cy="252413"/>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lIns="36000" rIns="36000" anchor="ctr"/>
          <a:lstStyle/>
          <a:p>
            <a:pPr eaLnBrk="0" hangingPunct="0">
              <a:defRPr/>
            </a:pPr>
            <a:r>
              <a:rPr kumimoji="1" lang="ja-JP" altLang="en-US" b="0" dirty="0">
                <a:latin typeface="HG丸ｺﾞｼｯｸM-PRO" pitchFamily="50" charset="-128"/>
                <a:ea typeface="HG丸ｺﾞｼｯｸM-PRO" pitchFamily="50" charset="-128"/>
              </a:rPr>
              <a:t>赤字法人率推移</a:t>
            </a:r>
            <a:endParaRPr kumimoji="1" lang="en-US" altLang="ja-JP" b="0" dirty="0">
              <a:latin typeface="HG丸ｺﾞｼｯｸM-PRO" pitchFamily="50" charset="-128"/>
              <a:ea typeface="HG丸ｺﾞｼｯｸM-PRO" pitchFamily="50" charset="-128"/>
            </a:endParaRPr>
          </a:p>
        </p:txBody>
      </p:sp>
      <p:sp>
        <p:nvSpPr>
          <p:cNvPr id="14" name="角丸四角形 13"/>
          <p:cNvSpPr/>
          <p:nvPr/>
        </p:nvSpPr>
        <p:spPr bwMode="auto">
          <a:xfrm>
            <a:off x="5867400" y="912813"/>
            <a:ext cx="1685925" cy="252412"/>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lIns="36000" rIns="36000" anchor="ctr"/>
          <a:lstStyle/>
          <a:p>
            <a:pPr eaLnBrk="0" hangingPunct="0">
              <a:defRPr/>
            </a:pPr>
            <a:r>
              <a:rPr kumimoji="1" lang="ja-JP" altLang="en-US" b="0" dirty="0">
                <a:latin typeface="HG丸ｺﾞｼｯｸM-PRO" pitchFamily="50" charset="-128"/>
                <a:ea typeface="HG丸ｺﾞｼｯｸM-PRO" pitchFamily="50" charset="-128"/>
              </a:rPr>
              <a:t>赤字法人率推移</a:t>
            </a:r>
            <a:endParaRPr kumimoji="1" lang="en-US" altLang="ja-JP" b="0" dirty="0">
              <a:latin typeface="HG丸ｺﾞｼｯｸM-PRO" pitchFamily="50" charset="-128"/>
              <a:ea typeface="HG丸ｺﾞｼｯｸM-PRO" pitchFamily="50" charset="-128"/>
            </a:endParaRPr>
          </a:p>
        </p:txBody>
      </p:sp>
      <p:sp>
        <p:nvSpPr>
          <p:cNvPr id="15" name="角丸四角形 14"/>
          <p:cNvSpPr/>
          <p:nvPr/>
        </p:nvSpPr>
        <p:spPr bwMode="auto">
          <a:xfrm>
            <a:off x="304800" y="914400"/>
            <a:ext cx="2081213" cy="252413"/>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lIns="36000" rIns="36000" anchor="ctr"/>
          <a:lstStyle/>
          <a:p>
            <a:pPr eaLnBrk="0" hangingPunct="0">
              <a:defRPr/>
            </a:pPr>
            <a:r>
              <a:rPr kumimoji="1" lang="ja-JP" altLang="en-US" b="0" dirty="0">
                <a:latin typeface="HG丸ｺﾞｼｯｸM-PRO" pitchFamily="50" charset="-128"/>
                <a:ea typeface="HG丸ｺﾞｼｯｸM-PRO" pitchFamily="50" charset="-128"/>
              </a:rPr>
              <a:t>地区別赤字法人率</a:t>
            </a:r>
            <a:endParaRPr kumimoji="1" lang="en-US" altLang="ja-JP" b="0" dirty="0">
              <a:latin typeface="HG丸ｺﾞｼｯｸM-PRO" pitchFamily="50" charset="-128"/>
              <a:ea typeface="HG丸ｺﾞｼｯｸM-PRO" pitchFamily="50" charset="-128"/>
            </a:endParaRPr>
          </a:p>
        </p:txBody>
      </p:sp>
      <p:sp>
        <p:nvSpPr>
          <p:cNvPr id="313353" name="Line 9"/>
          <p:cNvSpPr>
            <a:spLocks noChangeShapeType="1"/>
          </p:cNvSpPr>
          <p:nvPr/>
        </p:nvSpPr>
        <p:spPr bwMode="auto">
          <a:xfrm>
            <a:off x="2493963" y="2019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pic>
        <p:nvPicPr>
          <p:cNvPr id="31335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43063"/>
            <a:ext cx="518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5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059238"/>
            <a:ext cx="51816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5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25" y="1323975"/>
            <a:ext cx="32289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5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4059238"/>
            <a:ext cx="2895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2_TSR1">
  <a:themeElements>
    <a:clrScheme name="Web戦略室マス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eb戦略室マスタ">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Web戦略室マス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b戦略室マス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eb戦略室マス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eb戦略室マス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eb戦略室マス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eb戦略室マス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eb戦略室マス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eb戦略室マス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eb戦略室マス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eb戦略室マス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eb戦略室マス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eb戦略室マス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TSR</Template>
  <TotalTime>34852</TotalTime>
  <Words>3686</Words>
  <Application>Microsoft Office PowerPoint</Application>
  <PresentationFormat>画面に合わせる (4:3)</PresentationFormat>
  <Paragraphs>2249</Paragraphs>
  <Slides>22</Slides>
  <Notes>22</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2_TSR1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2011年度「赤字法人率」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D&amp;B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D&amp;B White Internal PowerPoint</dc:title>
  <dc:creator>YugeM</dc:creator>
  <cp:lastModifiedBy>TSR</cp:lastModifiedBy>
  <cp:revision>3814</cp:revision>
  <cp:lastPrinted>2014-05-15T02:05:54Z</cp:lastPrinted>
  <dcterms:created xsi:type="dcterms:W3CDTF">2002-02-20T00:59:46Z</dcterms:created>
  <dcterms:modified xsi:type="dcterms:W3CDTF">2014-05-19T01:27:25Z</dcterms:modified>
</cp:coreProperties>
</file>